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
      <p:font typeface="Inter"/>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3.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slideLayout" Target="../slideLayouts/slideLayout18.xml"/><Relationship Id="rId11"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9.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slideLayout" Target="../slideLayouts/slideLayout20.xml"/><Relationship Id="rId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530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React Native Development Environment Setup Guide</a:t>
            </a:r>
            <a:endParaRPr lang="en-US" sz="4450" dirty="0"/>
          </a:p>
        </p:txBody>
      </p:sp>
      <p:sp>
        <p:nvSpPr>
          <p:cNvPr id="4" name="Text 1"/>
          <p:cNvSpPr/>
          <p:nvPr/>
        </p:nvSpPr>
        <p:spPr>
          <a:xfrm>
            <a:off x="793790" y="323302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our comprehensive guide on setting up a React Native development environment. This presentation will walk you through everything you need to know to get started with React Native development, from basic installations to running your first app on emulators.</a:t>
            </a:r>
            <a:endParaRPr lang="en-US" sz="1750" dirty="0"/>
          </a:p>
        </p:txBody>
      </p:sp>
      <p:sp>
        <p:nvSpPr>
          <p:cNvPr id="5" name="Text 2"/>
          <p:cNvSpPr/>
          <p:nvPr/>
        </p:nvSpPr>
        <p:spPr>
          <a:xfrm>
            <a:off x="793790" y="530268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Whether you're completely new to mobile development or transitioning from other platforms, this guide will help you establish a solid foundation for building cross-platform mobile applications with React Native.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8669" y="611862"/>
            <a:ext cx="5284351" cy="660440"/>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Expo Go Mobile App</a:t>
            </a:r>
            <a:endParaRPr lang="en-US" sz="4150" dirty="0"/>
          </a:p>
        </p:txBody>
      </p:sp>
      <p:pic>
        <p:nvPicPr>
          <p:cNvPr id="3" name="Image 0" descr="preencoded.png">    </p:cNvPr>
          <p:cNvPicPr>
            <a:picLocks noChangeAspect="1"/>
          </p:cNvPicPr>
          <p:nvPr/>
        </p:nvPicPr>
        <p:blipFill>
          <a:blip r:embed="rId1"/>
          <a:stretch>
            <a:fillRect/>
          </a:stretch>
        </p:blipFill>
        <p:spPr>
          <a:xfrm>
            <a:off x="2968347" y="1694974"/>
            <a:ext cx="2157055" cy="1217771"/>
          </a:xfrm>
          <a:prstGeom prst="rect">
            <a:avLst/>
          </a:prstGeom>
        </p:spPr>
      </p:pic>
      <p:pic>
        <p:nvPicPr>
          <p:cNvPr id="4" name="Image 1" descr="preencoded.png">    </p:cNvPr>
          <p:cNvPicPr>
            <a:picLocks noChangeAspect="1"/>
          </p:cNvPicPr>
          <p:nvPr/>
        </p:nvPicPr>
        <p:blipFill>
          <a:blip r:embed="rId2"/>
          <a:stretch>
            <a:fillRect/>
          </a:stretch>
        </p:blipFill>
        <p:spPr>
          <a:xfrm>
            <a:off x="3898225" y="2269093"/>
            <a:ext cx="297180" cy="371475"/>
          </a:xfrm>
          <a:prstGeom prst="rect">
            <a:avLst/>
          </a:prstGeom>
        </p:spPr>
      </p:pic>
      <p:sp>
        <p:nvSpPr>
          <p:cNvPr id="5" name="Text 1"/>
          <p:cNvSpPr/>
          <p:nvPr/>
        </p:nvSpPr>
        <p:spPr>
          <a:xfrm>
            <a:off x="5336738" y="1906310"/>
            <a:ext cx="2642116"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Install Expo Go</a:t>
            </a:r>
            <a:endParaRPr lang="en-US" sz="2050" dirty="0"/>
          </a:p>
        </p:txBody>
      </p:sp>
      <p:sp>
        <p:nvSpPr>
          <p:cNvPr id="6" name="Text 2"/>
          <p:cNvSpPr/>
          <p:nvPr/>
        </p:nvSpPr>
        <p:spPr>
          <a:xfrm>
            <a:off x="5336738" y="2363272"/>
            <a:ext cx="4096941"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Download from App Store or Google Play</a:t>
            </a:r>
            <a:endParaRPr lang="en-US" sz="1650" dirty="0"/>
          </a:p>
        </p:txBody>
      </p:sp>
      <p:sp>
        <p:nvSpPr>
          <p:cNvPr id="7" name="Shape 3"/>
          <p:cNvSpPr/>
          <p:nvPr/>
        </p:nvSpPr>
        <p:spPr>
          <a:xfrm>
            <a:off x="5178147" y="2929533"/>
            <a:ext cx="8620839" cy="11430"/>
          </a:xfrm>
          <a:prstGeom prst="roundRect">
            <a:avLst>
              <a:gd name="adj" fmla="val 776711"/>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889879" y="2965490"/>
            <a:ext cx="4314111" cy="1217771"/>
          </a:xfrm>
          <a:prstGeom prst="rect">
            <a:avLst/>
          </a:prstGeom>
        </p:spPr>
      </p:pic>
      <p:pic>
        <p:nvPicPr>
          <p:cNvPr id="9" name="Image 3" descr="preencoded.png">    </p:cNvPr>
          <p:cNvPicPr>
            <a:picLocks noChangeAspect="1"/>
          </p:cNvPicPr>
          <p:nvPr/>
        </p:nvPicPr>
        <p:blipFill>
          <a:blip r:embed="rId4"/>
          <a:stretch>
            <a:fillRect/>
          </a:stretch>
        </p:blipFill>
        <p:spPr>
          <a:xfrm>
            <a:off x="3898225" y="3388638"/>
            <a:ext cx="297180" cy="371475"/>
          </a:xfrm>
          <a:prstGeom prst="rect">
            <a:avLst/>
          </a:prstGeom>
        </p:spPr>
      </p:pic>
      <p:sp>
        <p:nvSpPr>
          <p:cNvPr id="10" name="Text 4"/>
          <p:cNvSpPr/>
          <p:nvPr/>
        </p:nvSpPr>
        <p:spPr>
          <a:xfrm>
            <a:off x="6415326" y="3176826"/>
            <a:ext cx="2642116"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Scan QR Code</a:t>
            </a:r>
            <a:endParaRPr lang="en-US" sz="2050" dirty="0"/>
          </a:p>
        </p:txBody>
      </p:sp>
      <p:sp>
        <p:nvSpPr>
          <p:cNvPr id="11" name="Text 5"/>
          <p:cNvSpPr/>
          <p:nvPr/>
        </p:nvSpPr>
        <p:spPr>
          <a:xfrm>
            <a:off x="6415326" y="3633788"/>
            <a:ext cx="3502462"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From Expo CLI development server</a:t>
            </a:r>
            <a:endParaRPr lang="en-US" sz="1650" dirty="0"/>
          </a:p>
        </p:txBody>
      </p:sp>
      <p:sp>
        <p:nvSpPr>
          <p:cNvPr id="12" name="Shape 6"/>
          <p:cNvSpPr/>
          <p:nvPr/>
        </p:nvSpPr>
        <p:spPr>
          <a:xfrm>
            <a:off x="6256734" y="4200049"/>
            <a:ext cx="7542252" cy="11430"/>
          </a:xfrm>
          <a:prstGeom prst="roundRect">
            <a:avLst>
              <a:gd name="adj" fmla="val 776711"/>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11292" y="4236006"/>
            <a:ext cx="6471166" cy="1217771"/>
          </a:xfrm>
          <a:prstGeom prst="rect">
            <a:avLst/>
          </a:prstGeom>
        </p:spPr>
      </p:pic>
      <p:pic>
        <p:nvPicPr>
          <p:cNvPr id="14" name="Image 5" descr="preencoded.png">    </p:cNvPr>
          <p:cNvPicPr>
            <a:picLocks noChangeAspect="1"/>
          </p:cNvPicPr>
          <p:nvPr/>
        </p:nvPicPr>
        <p:blipFill>
          <a:blip r:embed="rId6"/>
          <a:stretch>
            <a:fillRect/>
          </a:stretch>
        </p:blipFill>
        <p:spPr>
          <a:xfrm>
            <a:off x="3898225" y="4659154"/>
            <a:ext cx="297180" cy="371475"/>
          </a:xfrm>
          <a:prstGeom prst="rect">
            <a:avLst/>
          </a:prstGeom>
        </p:spPr>
      </p:pic>
      <p:sp>
        <p:nvSpPr>
          <p:cNvPr id="15" name="Text 7"/>
          <p:cNvSpPr/>
          <p:nvPr/>
        </p:nvSpPr>
        <p:spPr>
          <a:xfrm>
            <a:off x="7493794" y="4447342"/>
            <a:ext cx="2642116"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Run Your App</a:t>
            </a:r>
            <a:endParaRPr lang="en-US" sz="2050" dirty="0"/>
          </a:p>
        </p:txBody>
      </p:sp>
      <p:sp>
        <p:nvSpPr>
          <p:cNvPr id="16" name="Text 8"/>
          <p:cNvSpPr/>
          <p:nvPr/>
        </p:nvSpPr>
        <p:spPr>
          <a:xfrm>
            <a:off x="7493794" y="4904303"/>
            <a:ext cx="3128963"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Preview directly on your device</a:t>
            </a:r>
            <a:endParaRPr lang="en-US" sz="1650" dirty="0"/>
          </a:p>
        </p:txBody>
      </p:sp>
      <p:sp>
        <p:nvSpPr>
          <p:cNvPr id="17" name="Text 9"/>
          <p:cNvSpPr/>
          <p:nvPr/>
        </p:nvSpPr>
        <p:spPr>
          <a:xfrm>
            <a:off x="778669" y="5691545"/>
            <a:ext cx="13073063" cy="1014413"/>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The Expo Go app allows you to run your React Native projects directly on your physical device without complicated build processes. When you start your project with expo start, a QR code appears in your terminal. Scanning this code with Expo Go instantly loads your application for testing.</a:t>
            </a:r>
            <a:endParaRPr lang="en-US" sz="1650" dirty="0"/>
          </a:p>
        </p:txBody>
      </p:sp>
      <p:sp>
        <p:nvSpPr>
          <p:cNvPr id="18" name="Text 10"/>
          <p:cNvSpPr/>
          <p:nvPr/>
        </p:nvSpPr>
        <p:spPr>
          <a:xfrm>
            <a:off x="778669" y="6943725"/>
            <a:ext cx="13073063" cy="67627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This approach dramatically speeds up the development cycle by allowing you to see changes in real-time as you modify your code. It's particularly useful for UI development and testing device-specific features.</a:t>
            </a:r>
            <a:endParaRPr lang="en-US" sz="1650" dirty="0"/>
          </a:p>
        </p:txBody>
      </p:sp>
      <p:pic>
        <p:nvPicPr>
          <p:cNvPr id="19"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55482"/>
            <a:ext cx="1280243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Expo Snack: Online Development Environment</a:t>
            </a:r>
            <a:endParaRPr lang="en-US" sz="4450" dirty="0"/>
          </a:p>
        </p:txBody>
      </p:sp>
      <p:pic>
        <p:nvPicPr>
          <p:cNvPr id="4" name="Image 1" descr="preencoded.png">    </p:cNvPr>
          <p:cNvPicPr>
            <a:picLocks noChangeAspect="1"/>
          </p:cNvPicPr>
          <p:nvPr/>
        </p:nvPicPr>
        <p:blipFill>
          <a:blip r:embed="rId2"/>
          <a:stretch>
            <a:fillRect/>
          </a:stretch>
        </p:blipFill>
        <p:spPr>
          <a:xfrm>
            <a:off x="793790" y="4944070"/>
            <a:ext cx="566976" cy="566976"/>
          </a:xfrm>
          <a:prstGeom prst="rect">
            <a:avLst/>
          </a:prstGeom>
        </p:spPr>
      </p:pic>
      <p:sp>
        <p:nvSpPr>
          <p:cNvPr id="5" name="Text 1"/>
          <p:cNvSpPr/>
          <p:nvPr/>
        </p:nvSpPr>
        <p:spPr>
          <a:xfrm>
            <a:off x="1587579" y="4904423"/>
            <a:ext cx="221170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Browser-Based</a:t>
            </a:r>
            <a:endParaRPr lang="en-US" sz="2200" dirty="0"/>
          </a:p>
        </p:txBody>
      </p:sp>
      <p:sp>
        <p:nvSpPr>
          <p:cNvPr id="6" name="Text 2"/>
          <p:cNvSpPr/>
          <p:nvPr/>
        </p:nvSpPr>
        <p:spPr>
          <a:xfrm>
            <a:off x="1587579" y="5394841"/>
            <a:ext cx="221170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Develop React Native apps directly in your browser without any local setup.</a:t>
            </a:r>
            <a:endParaRPr lang="en-US" sz="1750" dirty="0"/>
          </a:p>
        </p:txBody>
      </p:sp>
      <p:pic>
        <p:nvPicPr>
          <p:cNvPr id="7" name="Image 2" descr="preencoded.png">    </p:cNvPr>
          <p:cNvPicPr>
            <a:picLocks noChangeAspect="1"/>
          </p:cNvPicPr>
          <p:nvPr/>
        </p:nvPicPr>
        <p:blipFill>
          <a:blip r:embed="rId3"/>
          <a:stretch>
            <a:fillRect/>
          </a:stretch>
        </p:blipFill>
        <p:spPr>
          <a:xfrm>
            <a:off x="4139446" y="4944070"/>
            <a:ext cx="566976" cy="566976"/>
          </a:xfrm>
          <a:prstGeom prst="rect">
            <a:avLst/>
          </a:prstGeom>
        </p:spPr>
      </p:pic>
      <p:sp>
        <p:nvSpPr>
          <p:cNvPr id="8" name="Text 3"/>
          <p:cNvSpPr/>
          <p:nvPr/>
        </p:nvSpPr>
        <p:spPr>
          <a:xfrm>
            <a:off x="4933236" y="4904423"/>
            <a:ext cx="221182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Shareable</a:t>
            </a:r>
            <a:endParaRPr lang="en-US" sz="2200" dirty="0"/>
          </a:p>
        </p:txBody>
      </p:sp>
      <p:sp>
        <p:nvSpPr>
          <p:cNvPr id="9" name="Text 4"/>
          <p:cNvSpPr/>
          <p:nvPr/>
        </p:nvSpPr>
        <p:spPr>
          <a:xfrm>
            <a:off x="4933236" y="5394841"/>
            <a:ext cx="2211824"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Generate links to share your projects with others for collaboration or feedback.</a:t>
            </a:r>
            <a:endParaRPr lang="en-US" sz="1750" dirty="0"/>
          </a:p>
        </p:txBody>
      </p:sp>
      <p:pic>
        <p:nvPicPr>
          <p:cNvPr id="10" name="Image 3" descr="preencoded.png">    </p:cNvPr>
          <p:cNvPicPr>
            <a:picLocks noChangeAspect="1"/>
          </p:cNvPicPr>
          <p:nvPr/>
        </p:nvPicPr>
        <p:blipFill>
          <a:blip r:embed="rId4"/>
          <a:stretch>
            <a:fillRect/>
          </a:stretch>
        </p:blipFill>
        <p:spPr>
          <a:xfrm>
            <a:off x="7485221" y="4944070"/>
            <a:ext cx="566976" cy="566976"/>
          </a:xfrm>
          <a:prstGeom prst="rect">
            <a:avLst/>
          </a:prstGeom>
        </p:spPr>
      </p:pic>
      <p:sp>
        <p:nvSpPr>
          <p:cNvPr id="11" name="Text 5"/>
          <p:cNvSpPr/>
          <p:nvPr/>
        </p:nvSpPr>
        <p:spPr>
          <a:xfrm>
            <a:off x="8279011" y="4904423"/>
            <a:ext cx="221182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Live Preview</a:t>
            </a:r>
            <a:endParaRPr lang="en-US" sz="2200" dirty="0"/>
          </a:p>
        </p:txBody>
      </p:sp>
      <p:sp>
        <p:nvSpPr>
          <p:cNvPr id="12" name="Text 6"/>
          <p:cNvSpPr/>
          <p:nvPr/>
        </p:nvSpPr>
        <p:spPr>
          <a:xfrm>
            <a:off x="8279011" y="5394841"/>
            <a:ext cx="2211824"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See immediate results as you code with built-in iOS and Android preview panels.</a:t>
            </a:r>
            <a:endParaRPr lang="en-US" sz="1750" dirty="0"/>
          </a:p>
        </p:txBody>
      </p:sp>
      <p:pic>
        <p:nvPicPr>
          <p:cNvPr id="13" name="Image 4" descr="preencoded.png">    </p:cNvPr>
          <p:cNvPicPr>
            <a:picLocks noChangeAspect="1"/>
          </p:cNvPicPr>
          <p:nvPr/>
        </p:nvPicPr>
        <p:blipFill>
          <a:blip r:embed="rId5"/>
          <a:stretch>
            <a:fillRect/>
          </a:stretch>
        </p:blipFill>
        <p:spPr>
          <a:xfrm>
            <a:off x="10830997" y="4944070"/>
            <a:ext cx="566976" cy="566976"/>
          </a:xfrm>
          <a:prstGeom prst="rect">
            <a:avLst/>
          </a:prstGeom>
        </p:spPr>
      </p:pic>
      <p:sp>
        <p:nvSpPr>
          <p:cNvPr id="14" name="Text 7"/>
          <p:cNvSpPr/>
          <p:nvPr/>
        </p:nvSpPr>
        <p:spPr>
          <a:xfrm>
            <a:off x="11624786" y="4904423"/>
            <a:ext cx="221182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Save &amp; Export</a:t>
            </a:r>
            <a:endParaRPr lang="en-US" sz="2200" dirty="0"/>
          </a:p>
        </p:txBody>
      </p:sp>
      <p:sp>
        <p:nvSpPr>
          <p:cNvPr id="15" name="Text 8"/>
          <p:cNvSpPr/>
          <p:nvPr/>
        </p:nvSpPr>
        <p:spPr>
          <a:xfrm>
            <a:off x="11624786" y="5394841"/>
            <a:ext cx="2211824"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Save your Snacks to your Expo account and export them as standalone projects.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55213"/>
            <a:ext cx="7563564"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Creating Your First Expo App</a:t>
            </a:r>
            <a:endParaRPr lang="en-US" sz="4200" dirty="0"/>
          </a:p>
        </p:txBody>
      </p:sp>
      <p:pic>
        <p:nvPicPr>
          <p:cNvPr id="3" name="Image 0" descr="preencoded.png">    </p:cNvPr>
          <p:cNvPicPr>
            <a:picLocks noChangeAspect="1"/>
          </p:cNvPicPr>
          <p:nvPr/>
        </p:nvPicPr>
        <p:blipFill>
          <a:blip r:embed="rId1"/>
          <a:stretch>
            <a:fillRect/>
          </a:stretch>
        </p:blipFill>
        <p:spPr>
          <a:xfrm>
            <a:off x="801410" y="1998583"/>
            <a:ext cx="3127653" cy="3127653"/>
          </a:xfrm>
          <a:prstGeom prst="rect">
            <a:avLst/>
          </a:prstGeom>
        </p:spPr>
      </p:pic>
      <p:pic>
        <p:nvPicPr>
          <p:cNvPr id="4" name="Image 1" descr="preencoded.png">    </p:cNvPr>
          <p:cNvPicPr>
            <a:picLocks noChangeAspect="1"/>
          </p:cNvPicPr>
          <p:nvPr/>
        </p:nvPicPr>
        <p:blipFill>
          <a:blip r:embed="rId2"/>
          <a:stretch>
            <a:fillRect/>
          </a:stretch>
        </p:blipFill>
        <p:spPr>
          <a:xfrm>
            <a:off x="4101346" y="1998583"/>
            <a:ext cx="3127653" cy="3127653"/>
          </a:xfrm>
          <a:prstGeom prst="rect">
            <a:avLst/>
          </a:prstGeom>
        </p:spPr>
      </p:pic>
      <p:pic>
        <p:nvPicPr>
          <p:cNvPr id="5" name="Image 2" descr="preencoded.png">    </p:cNvPr>
          <p:cNvPicPr>
            <a:picLocks noChangeAspect="1"/>
          </p:cNvPicPr>
          <p:nvPr/>
        </p:nvPicPr>
        <p:blipFill>
          <a:blip r:embed="rId3"/>
          <a:stretch>
            <a:fillRect/>
          </a:stretch>
        </p:blipFill>
        <p:spPr>
          <a:xfrm>
            <a:off x="7401282" y="1998583"/>
            <a:ext cx="3127653" cy="3127653"/>
          </a:xfrm>
          <a:prstGeom prst="rect">
            <a:avLst/>
          </a:prstGeom>
        </p:spPr>
      </p:pic>
      <p:pic>
        <p:nvPicPr>
          <p:cNvPr id="6" name="Image 3" descr="preencoded.png">    </p:cNvPr>
          <p:cNvPicPr>
            <a:picLocks noChangeAspect="1"/>
          </p:cNvPicPr>
          <p:nvPr/>
        </p:nvPicPr>
        <p:blipFill>
          <a:blip r:embed="rId4"/>
          <a:stretch>
            <a:fillRect/>
          </a:stretch>
        </p:blipFill>
        <p:spPr>
          <a:xfrm>
            <a:off x="10701218" y="1998583"/>
            <a:ext cx="3127772" cy="3127772"/>
          </a:xfrm>
          <a:prstGeom prst="rect">
            <a:avLst/>
          </a:prstGeom>
        </p:spPr>
      </p:pic>
      <p:sp>
        <p:nvSpPr>
          <p:cNvPr id="7" name="Text 1"/>
          <p:cNvSpPr/>
          <p:nvPr/>
        </p:nvSpPr>
        <p:spPr>
          <a:xfrm>
            <a:off x="793790" y="5507831"/>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Creating a new Expo app is straightforward with the Expo CLI. After installation, run "expo init YourProjectName" and follow the prompts to select a template. The "blank" template provides a minimal starting point, while "tabs" or other templates offer pre-configured navigation structures.</a:t>
            </a:r>
            <a:endParaRPr lang="en-US" sz="1650" dirty="0"/>
          </a:p>
        </p:txBody>
      </p:sp>
      <p:sp>
        <p:nvSpPr>
          <p:cNvPr id="8" name="Text 2"/>
          <p:cNvSpPr/>
          <p:nvPr/>
        </p:nvSpPr>
        <p:spPr>
          <a:xfrm>
            <a:off x="793790" y="6784658"/>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Once created, navigate into your project directory and run "expo start" to launch the Metro Bundler. This will open a browser window with options to run your app on various platforms and a QR code for launching on physical devices with Expo Go.</a:t>
            </a:r>
            <a:endParaRPr lang="en-US" sz="1650" dirty="0"/>
          </a:p>
        </p:txBody>
      </p:sp>
      <p:pic>
        <p:nvPicPr>
          <p:cNvPr id="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32309"/>
            <a:ext cx="1134094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Understanding Emulators and Simulators</a:t>
            </a:r>
            <a:endParaRPr lang="en-US" sz="4450" dirty="0"/>
          </a:p>
        </p:txBody>
      </p:sp>
      <p:sp>
        <p:nvSpPr>
          <p:cNvPr id="3" name="Text 1"/>
          <p:cNvSpPr/>
          <p:nvPr/>
        </p:nvSpPr>
        <p:spPr>
          <a:xfrm>
            <a:off x="793790" y="26080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Android Emulators</a:t>
            </a:r>
            <a:endParaRPr lang="en-US" sz="2200" dirty="0"/>
          </a:p>
        </p:txBody>
      </p:sp>
      <p:sp>
        <p:nvSpPr>
          <p:cNvPr id="4" name="Text 2"/>
          <p:cNvSpPr/>
          <p:nvPr/>
        </p:nvSpPr>
        <p:spPr>
          <a:xfrm>
            <a:off x="793790" y="318920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Software that mimics Android devices on your development machine. They run the actual Android operating system in a virtual environment, allowing you to test your apps across different device configurations and Android versions.</a:t>
            </a:r>
            <a:endParaRPr lang="en-US" sz="1750" dirty="0"/>
          </a:p>
        </p:txBody>
      </p:sp>
      <p:sp>
        <p:nvSpPr>
          <p:cNvPr id="5" name="Text 3"/>
          <p:cNvSpPr/>
          <p:nvPr/>
        </p:nvSpPr>
        <p:spPr>
          <a:xfrm>
            <a:off x="793790" y="52077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Based on QEMU virtualization</a:t>
            </a:r>
            <a:endParaRPr lang="en-US" sz="1750" dirty="0"/>
          </a:p>
        </p:txBody>
      </p:sp>
      <p:sp>
        <p:nvSpPr>
          <p:cNvPr id="6" name="Text 4"/>
          <p:cNvSpPr/>
          <p:nvPr/>
        </p:nvSpPr>
        <p:spPr>
          <a:xfrm>
            <a:off x="793790" y="564999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Hardware acceleration with Intel HAXM or AMD Hypervisor</a:t>
            </a:r>
            <a:endParaRPr lang="en-US" sz="1750" dirty="0"/>
          </a:p>
        </p:txBody>
      </p:sp>
      <p:sp>
        <p:nvSpPr>
          <p:cNvPr id="7" name="Text 5"/>
          <p:cNvSpPr/>
          <p:nvPr/>
        </p:nvSpPr>
        <p:spPr>
          <a:xfrm>
            <a:off x="793790" y="64550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Integrated with Android Studio</a:t>
            </a:r>
            <a:endParaRPr lang="en-US" sz="1750" dirty="0"/>
          </a:p>
        </p:txBody>
      </p:sp>
      <p:sp>
        <p:nvSpPr>
          <p:cNvPr id="8" name="Text 6"/>
          <p:cNvSpPr/>
          <p:nvPr/>
        </p:nvSpPr>
        <p:spPr>
          <a:xfrm>
            <a:off x="7599521" y="26080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iOS Simulators</a:t>
            </a:r>
            <a:endParaRPr lang="en-US" sz="2200" dirty="0"/>
          </a:p>
        </p:txBody>
      </p:sp>
      <p:sp>
        <p:nvSpPr>
          <p:cNvPr id="9" name="Text 7"/>
          <p:cNvSpPr/>
          <p:nvPr/>
        </p:nvSpPr>
        <p:spPr>
          <a:xfrm>
            <a:off x="7599521" y="318920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Apple's simulation environment for iOS devices. Unlike emulators, simulators don't run the actual device operating system but simulate it at a higher level, making them generally faster but slightly less accurate for certain testing scenarios.</a:t>
            </a:r>
            <a:endParaRPr lang="en-US" sz="1750" dirty="0"/>
          </a:p>
        </p:txBody>
      </p:sp>
      <p:sp>
        <p:nvSpPr>
          <p:cNvPr id="10" name="Text 8"/>
          <p:cNvSpPr/>
          <p:nvPr/>
        </p:nvSpPr>
        <p:spPr>
          <a:xfrm>
            <a:off x="7599521" y="52077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Only available on macOS</a:t>
            </a:r>
            <a:endParaRPr lang="en-US" sz="1750" dirty="0"/>
          </a:p>
        </p:txBody>
      </p:sp>
      <p:sp>
        <p:nvSpPr>
          <p:cNvPr id="11" name="Text 9"/>
          <p:cNvSpPr/>
          <p:nvPr/>
        </p:nvSpPr>
        <p:spPr>
          <a:xfrm>
            <a:off x="7599521" y="56499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Part of Xcode development suite</a:t>
            </a:r>
            <a:endParaRPr lang="en-US" sz="1750" dirty="0"/>
          </a:p>
        </p:txBody>
      </p:sp>
      <p:sp>
        <p:nvSpPr>
          <p:cNvPr id="12" name="Text 10"/>
          <p:cNvSpPr/>
          <p:nvPr/>
        </p:nvSpPr>
        <p:spPr>
          <a:xfrm>
            <a:off x="7599521" y="609219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Fast startup and performance</a:t>
            </a:r>
            <a:endParaRPr lang="en-US" sz="1750" dirty="0"/>
          </a:p>
        </p:txBody>
      </p:sp>
      <p:pic>
        <p:nvPicPr>
          <p:cNvPr id="13"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0218" y="620792"/>
            <a:ext cx="7809786" cy="705564"/>
          </a:xfrm>
          <a:prstGeom prst="rect">
            <a:avLst/>
          </a:prstGeom>
          <a:noFill/>
          <a:ln/>
        </p:spPr>
        <p:txBody>
          <a:bodyPr wrap="none" lIns="0" tIns="0" rIns="0" bIns="0" rtlCol="0" anchor="t"/>
          <a:lstStyle/>
          <a:p>
            <a:pPr algn="l" indent="0" marL="0">
              <a:lnSpc>
                <a:spcPts val="5550"/>
              </a:lnSpc>
              <a:buNone/>
            </a:pPr>
            <a:r>
              <a:rPr lang="en-US" sz="4400" b="1" dirty="0">
                <a:solidFill>
                  <a:srgbClr val="000000"/>
                </a:solidFill>
                <a:latin typeface="Inter Bold" pitchFamily="34" charset="0"/>
                <a:ea typeface="Inter Bold" pitchFamily="34" charset="-122"/>
                <a:cs typeface="Inter Bold" pitchFamily="34" charset="-120"/>
              </a:rPr>
              <a:t>Setting Up Android Emulator</a:t>
            </a:r>
            <a:endParaRPr lang="en-US" sz="4400" dirty="0"/>
          </a:p>
        </p:txBody>
      </p:sp>
      <p:pic>
        <p:nvPicPr>
          <p:cNvPr id="3" name="Image 0" descr="preencoded.png">    </p:cNvPr>
          <p:cNvPicPr>
            <a:picLocks noChangeAspect="1"/>
          </p:cNvPicPr>
          <p:nvPr/>
        </p:nvPicPr>
        <p:blipFill>
          <a:blip r:embed="rId1"/>
          <a:stretch>
            <a:fillRect/>
          </a:stretch>
        </p:blipFill>
        <p:spPr>
          <a:xfrm>
            <a:off x="790218" y="1777841"/>
            <a:ext cx="4124206" cy="2548890"/>
          </a:xfrm>
          <a:prstGeom prst="rect">
            <a:avLst/>
          </a:prstGeom>
        </p:spPr>
      </p:pic>
      <p:sp>
        <p:nvSpPr>
          <p:cNvPr id="4" name="Text 1"/>
          <p:cNvSpPr/>
          <p:nvPr/>
        </p:nvSpPr>
        <p:spPr>
          <a:xfrm>
            <a:off x="790218" y="4608909"/>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AVD Manager</a:t>
            </a:r>
            <a:endParaRPr lang="en-US" sz="2200" dirty="0"/>
          </a:p>
        </p:txBody>
      </p:sp>
      <p:sp>
        <p:nvSpPr>
          <p:cNvPr id="5" name="Text 2"/>
          <p:cNvSpPr/>
          <p:nvPr/>
        </p:nvSpPr>
        <p:spPr>
          <a:xfrm>
            <a:off x="790218" y="5096947"/>
            <a:ext cx="4124206" cy="2527816"/>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Open Android Studio and navigate to Tools &gt; AVD Manager (Android Virtual Device Manager). This is where you create and manage your Android emulators. If you don't see it in the toolbar, you can also find it under Tools &gt; Android &gt; AVD Manager.</a:t>
            </a:r>
            <a:endParaRPr lang="en-US" sz="1750" dirty="0"/>
          </a:p>
        </p:txBody>
      </p:sp>
      <p:pic>
        <p:nvPicPr>
          <p:cNvPr id="6" name="Image 1" descr="preencoded.png">    </p:cNvPr>
          <p:cNvPicPr>
            <a:picLocks noChangeAspect="1"/>
          </p:cNvPicPr>
          <p:nvPr/>
        </p:nvPicPr>
        <p:blipFill>
          <a:blip r:embed="rId2"/>
          <a:stretch>
            <a:fillRect/>
          </a:stretch>
        </p:blipFill>
        <p:spPr>
          <a:xfrm>
            <a:off x="5253037" y="1777841"/>
            <a:ext cx="4124206" cy="2548890"/>
          </a:xfrm>
          <a:prstGeom prst="rect">
            <a:avLst/>
          </a:prstGeom>
        </p:spPr>
      </p:pic>
      <p:sp>
        <p:nvSpPr>
          <p:cNvPr id="7" name="Text 3"/>
          <p:cNvSpPr/>
          <p:nvPr/>
        </p:nvSpPr>
        <p:spPr>
          <a:xfrm>
            <a:off x="5253037" y="4608909"/>
            <a:ext cx="2925961"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Create Virtual Device</a:t>
            </a:r>
            <a:endParaRPr lang="en-US" sz="2200" dirty="0"/>
          </a:p>
        </p:txBody>
      </p:sp>
      <p:sp>
        <p:nvSpPr>
          <p:cNvPr id="8" name="Text 4"/>
          <p:cNvSpPr/>
          <p:nvPr/>
        </p:nvSpPr>
        <p:spPr>
          <a:xfrm>
            <a:off x="5253037" y="5096947"/>
            <a:ext cx="4124206" cy="2527816"/>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Click "Create Virtual Device" and select a device definition (like Pixel 4). Choose a system image (Android version) - preferably with Google Play services for more complete testing. Note that x86 images run much faster than ARM images on most computers.</a:t>
            </a:r>
            <a:endParaRPr lang="en-US" sz="1750" dirty="0"/>
          </a:p>
        </p:txBody>
      </p:sp>
      <p:pic>
        <p:nvPicPr>
          <p:cNvPr id="9" name="Image 2" descr="preencoded.png">    </p:cNvPr>
          <p:cNvPicPr>
            <a:picLocks noChangeAspect="1"/>
          </p:cNvPicPr>
          <p:nvPr/>
        </p:nvPicPr>
        <p:blipFill>
          <a:blip r:embed="rId3"/>
          <a:stretch>
            <a:fillRect/>
          </a:stretch>
        </p:blipFill>
        <p:spPr>
          <a:xfrm>
            <a:off x="9715857" y="1777841"/>
            <a:ext cx="4124206" cy="2548890"/>
          </a:xfrm>
          <a:prstGeom prst="rect">
            <a:avLst/>
          </a:prstGeom>
        </p:spPr>
      </p:pic>
      <p:sp>
        <p:nvSpPr>
          <p:cNvPr id="10" name="Text 5"/>
          <p:cNvSpPr/>
          <p:nvPr/>
        </p:nvSpPr>
        <p:spPr>
          <a:xfrm>
            <a:off x="9715857" y="4608909"/>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Configure &amp; Launch</a:t>
            </a:r>
            <a:endParaRPr lang="en-US" sz="2200" dirty="0"/>
          </a:p>
        </p:txBody>
      </p:sp>
      <p:sp>
        <p:nvSpPr>
          <p:cNvPr id="11" name="Text 6"/>
          <p:cNvSpPr/>
          <p:nvPr/>
        </p:nvSpPr>
        <p:spPr>
          <a:xfrm>
            <a:off x="9715857" y="5096947"/>
            <a:ext cx="4124206" cy="2527816"/>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Give your AVD a name, adjust hardware properties if needed, and click "Finish". You can now launch the emulator by clicking the play button in the AVD Manager or directly from the command line with "emulator -avd [name]".</a:t>
            </a:r>
            <a:endParaRPr lang="en-US" sz="1750" dirty="0"/>
          </a:p>
        </p:txBody>
      </p:sp>
      <p:pic>
        <p:nvPicPr>
          <p:cNvPr id="12"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7703"/>
            <a:ext cx="7556421" cy="992267"/>
          </a:xfrm>
          <a:prstGeom prst="rect">
            <a:avLst/>
          </a:prstGeom>
          <a:noFill/>
          <a:ln/>
        </p:spPr>
        <p:txBody>
          <a:bodyPr wrap="squar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Optimizing Android Emulator Performance</a:t>
            </a:r>
            <a:endParaRPr lang="en-US" sz="3100" dirty="0"/>
          </a:p>
        </p:txBody>
      </p:sp>
      <p:sp>
        <p:nvSpPr>
          <p:cNvPr id="4" name="Text 1"/>
          <p:cNvSpPr/>
          <p:nvPr/>
        </p:nvSpPr>
        <p:spPr>
          <a:xfrm>
            <a:off x="793790" y="1977390"/>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86%</a:t>
            </a:r>
            <a:endParaRPr lang="en-US" sz="4100" dirty="0"/>
          </a:p>
        </p:txBody>
      </p:sp>
      <p:sp>
        <p:nvSpPr>
          <p:cNvPr id="5" name="Text 2"/>
          <p:cNvSpPr/>
          <p:nvPr/>
        </p:nvSpPr>
        <p:spPr>
          <a:xfrm>
            <a:off x="1631037" y="2699623"/>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Speed Improvement</a:t>
            </a:r>
            <a:endParaRPr lang="en-US" sz="1550" dirty="0"/>
          </a:p>
        </p:txBody>
      </p:sp>
      <p:sp>
        <p:nvSpPr>
          <p:cNvPr id="6" name="Text 3"/>
          <p:cNvSpPr/>
          <p:nvPr/>
        </p:nvSpPr>
        <p:spPr>
          <a:xfrm>
            <a:off x="793790" y="3042880"/>
            <a:ext cx="3659148" cy="508159"/>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Potential performance gain with hardware acceleration enabled</a:t>
            </a:r>
            <a:endParaRPr lang="en-US" sz="1250" dirty="0"/>
          </a:p>
        </p:txBody>
      </p:sp>
      <p:sp>
        <p:nvSpPr>
          <p:cNvPr id="7" name="Text 4"/>
          <p:cNvSpPr/>
          <p:nvPr/>
        </p:nvSpPr>
        <p:spPr>
          <a:xfrm>
            <a:off x="4691063" y="1977390"/>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2GB</a:t>
            </a:r>
            <a:endParaRPr lang="en-US" sz="4100" dirty="0"/>
          </a:p>
        </p:txBody>
      </p:sp>
      <p:sp>
        <p:nvSpPr>
          <p:cNvPr id="8" name="Text 5"/>
          <p:cNvSpPr/>
          <p:nvPr/>
        </p:nvSpPr>
        <p:spPr>
          <a:xfrm>
            <a:off x="5528310" y="2699623"/>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Minimum RAM</a:t>
            </a:r>
            <a:endParaRPr lang="en-US" sz="1550" dirty="0"/>
          </a:p>
        </p:txBody>
      </p:sp>
      <p:sp>
        <p:nvSpPr>
          <p:cNvPr id="9" name="Text 6"/>
          <p:cNvSpPr/>
          <p:nvPr/>
        </p:nvSpPr>
        <p:spPr>
          <a:xfrm>
            <a:off x="4691063" y="3042880"/>
            <a:ext cx="3659148" cy="508159"/>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Additional RAM allocation recommended for each emulator instance</a:t>
            </a:r>
            <a:endParaRPr lang="en-US" sz="1250" dirty="0"/>
          </a:p>
        </p:txBody>
      </p:sp>
      <p:sp>
        <p:nvSpPr>
          <p:cNvPr id="10" name="Text 7"/>
          <p:cNvSpPr/>
          <p:nvPr/>
        </p:nvSpPr>
        <p:spPr>
          <a:xfrm>
            <a:off x="2742367" y="4106585"/>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4</a:t>
            </a:r>
            <a:endParaRPr lang="en-US" sz="4100" dirty="0"/>
          </a:p>
        </p:txBody>
      </p:sp>
      <p:sp>
        <p:nvSpPr>
          <p:cNvPr id="11" name="Text 8"/>
          <p:cNvSpPr/>
          <p:nvPr/>
        </p:nvSpPr>
        <p:spPr>
          <a:xfrm>
            <a:off x="3579614" y="4828818"/>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CPU Cores</a:t>
            </a:r>
            <a:endParaRPr lang="en-US" sz="1550" dirty="0"/>
          </a:p>
        </p:txBody>
      </p:sp>
      <p:sp>
        <p:nvSpPr>
          <p:cNvPr id="12" name="Text 9"/>
          <p:cNvSpPr/>
          <p:nvPr/>
        </p:nvSpPr>
        <p:spPr>
          <a:xfrm>
            <a:off x="2742367" y="5172075"/>
            <a:ext cx="3659148" cy="508159"/>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Recommended minimum number of cores to allocate for smooth performance</a:t>
            </a:r>
            <a:endParaRPr lang="en-US" sz="1250" dirty="0"/>
          </a:p>
        </p:txBody>
      </p:sp>
      <p:sp>
        <p:nvSpPr>
          <p:cNvPr id="13" name="Text 10"/>
          <p:cNvSpPr/>
          <p:nvPr/>
        </p:nvSpPr>
        <p:spPr>
          <a:xfrm>
            <a:off x="793790" y="5858828"/>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To maximize Android Emulator performance, enable hardware acceleration through Intel HAXM (Windows/macOS) or KVM (Linux). You can verify if acceleration is active by checking for "HAXM is working" in emulator startup logs or running "emulator -accel-check" from command line.</a:t>
            </a:r>
            <a:endParaRPr lang="en-US" sz="1250" dirty="0"/>
          </a:p>
        </p:txBody>
      </p:sp>
      <p:sp>
        <p:nvSpPr>
          <p:cNvPr id="14" name="Text 11"/>
          <p:cNvSpPr/>
          <p:nvPr/>
        </p:nvSpPr>
        <p:spPr>
          <a:xfrm>
            <a:off x="793790" y="6799659"/>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Additionally, consider using snapshots to save emulator state and reduce startup times. Use a solid-state drive for your development environment, and close unnecessary background applications to free up system resources during testing.</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818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iOS Simulator Setup</a:t>
            </a:r>
            <a:endParaRPr lang="en-US" sz="4450" dirty="0"/>
          </a:p>
        </p:txBody>
      </p:sp>
      <p:sp>
        <p:nvSpPr>
          <p:cNvPr id="4" name="Text 1"/>
          <p:cNvSpPr/>
          <p:nvPr/>
        </p:nvSpPr>
        <p:spPr>
          <a:xfrm>
            <a:off x="6280190" y="269712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iOS simulator is exclusively available on macOS and requires Xcode, Apple's integrated development environment. To set up the iOS simulator, first download and install Xcode from the Mac App Store or the Apple Developer website.</a:t>
            </a:r>
            <a:endParaRPr lang="en-US" sz="1750" dirty="0"/>
          </a:p>
        </p:txBody>
      </p:sp>
      <p:sp>
        <p:nvSpPr>
          <p:cNvPr id="5" name="Text 2"/>
          <p:cNvSpPr/>
          <p:nvPr/>
        </p:nvSpPr>
        <p:spPr>
          <a:xfrm>
            <a:off x="6280190" y="4403884"/>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Once Xcode is installed, open it to allow for additional components installation. You can launch the simulator directly from Xcode by going to Xcode &gt; Open Developer Tool &gt; Simulator, or by running "open -a Simulator" from the command line. For React Native development, you'll typically launch the simulator through the React Native CLI or Expo.</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92944"/>
            <a:ext cx="7655242"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Managing iOS Simulator Devices</a:t>
            </a:r>
            <a:endParaRPr lang="en-US" sz="3750" dirty="0"/>
          </a:p>
        </p:txBody>
      </p:sp>
      <p:sp>
        <p:nvSpPr>
          <p:cNvPr id="3" name="Text 1"/>
          <p:cNvSpPr/>
          <p:nvPr/>
        </p:nvSpPr>
        <p:spPr>
          <a:xfrm>
            <a:off x="2675930" y="2061805"/>
            <a:ext cx="2409944"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Device Types</a:t>
            </a:r>
            <a:endParaRPr lang="en-US" sz="1850" dirty="0"/>
          </a:p>
        </p:txBody>
      </p:sp>
      <p:sp>
        <p:nvSpPr>
          <p:cNvPr id="4" name="Text 2"/>
          <p:cNvSpPr/>
          <p:nvPr/>
        </p:nvSpPr>
        <p:spPr>
          <a:xfrm>
            <a:off x="793790" y="2478643"/>
            <a:ext cx="4292084" cy="616744"/>
          </a:xfrm>
          <a:prstGeom prst="rect">
            <a:avLst/>
          </a:prstGeom>
          <a:noFill/>
          <a:ln/>
        </p:spPr>
        <p:txBody>
          <a:bodyPr wrap="squar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Create different iPhone and iPad models to test responsive designs</a:t>
            </a:r>
            <a:endParaRPr lang="en-US" sz="1500" dirty="0"/>
          </a:p>
        </p:txBody>
      </p:sp>
      <p:pic>
        <p:nvPicPr>
          <p:cNvPr id="5" name="Image 0" descr="preencoded.png">    </p:cNvPr>
          <p:cNvPicPr>
            <a:picLocks noChangeAspect="1"/>
          </p:cNvPicPr>
          <p:nvPr/>
        </p:nvPicPr>
        <p:blipFill>
          <a:blip r:embed="rId1"/>
          <a:stretch>
            <a:fillRect/>
          </a:stretch>
        </p:blipFill>
        <p:spPr>
          <a:xfrm>
            <a:off x="5375077" y="1680924"/>
            <a:ext cx="3880128" cy="3880128"/>
          </a:xfrm>
          <a:prstGeom prst="rect">
            <a:avLst/>
          </a:prstGeom>
        </p:spPr>
      </p:pic>
      <p:pic>
        <p:nvPicPr>
          <p:cNvPr id="6" name="Image 1" descr="preencoded.png">    </p:cNvPr>
          <p:cNvPicPr>
            <a:picLocks noChangeAspect="1"/>
          </p:cNvPicPr>
          <p:nvPr/>
        </p:nvPicPr>
        <p:blipFill>
          <a:blip r:embed="rId2"/>
          <a:stretch>
            <a:fillRect/>
          </a:stretch>
        </p:blipFill>
        <p:spPr>
          <a:xfrm>
            <a:off x="6389965" y="2329577"/>
            <a:ext cx="288369" cy="360521"/>
          </a:xfrm>
          <a:prstGeom prst="rect">
            <a:avLst/>
          </a:prstGeom>
        </p:spPr>
      </p:pic>
      <p:sp>
        <p:nvSpPr>
          <p:cNvPr id="7" name="Text 3"/>
          <p:cNvSpPr/>
          <p:nvPr/>
        </p:nvSpPr>
        <p:spPr>
          <a:xfrm>
            <a:off x="9544407" y="2215991"/>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iOS Versions</a:t>
            </a:r>
            <a:endParaRPr lang="en-US" sz="1850" dirty="0"/>
          </a:p>
        </p:txBody>
      </p:sp>
      <p:sp>
        <p:nvSpPr>
          <p:cNvPr id="8" name="Text 4"/>
          <p:cNvSpPr/>
          <p:nvPr/>
        </p:nvSpPr>
        <p:spPr>
          <a:xfrm>
            <a:off x="9544407" y="2632829"/>
            <a:ext cx="4292203"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Test compatibility across multiple iOS versions</a:t>
            </a:r>
            <a:endParaRPr lang="en-US" sz="1500" dirty="0"/>
          </a:p>
        </p:txBody>
      </p:sp>
      <p:pic>
        <p:nvPicPr>
          <p:cNvPr id="9" name="Image 2" descr="preencoded.png">    </p:cNvPr>
          <p:cNvPicPr>
            <a:picLocks noChangeAspect="1"/>
          </p:cNvPicPr>
          <p:nvPr/>
        </p:nvPicPr>
        <p:blipFill>
          <a:blip r:embed="rId3"/>
          <a:stretch>
            <a:fillRect/>
          </a:stretch>
        </p:blipFill>
        <p:spPr>
          <a:xfrm>
            <a:off x="5375077" y="1680924"/>
            <a:ext cx="3880128" cy="3880128"/>
          </a:xfrm>
          <a:prstGeom prst="rect">
            <a:avLst/>
          </a:prstGeom>
        </p:spPr>
      </p:pic>
      <p:pic>
        <p:nvPicPr>
          <p:cNvPr id="10" name="Image 3" descr="preencoded.png">    </p:cNvPr>
          <p:cNvPicPr>
            <a:picLocks noChangeAspect="1"/>
          </p:cNvPicPr>
          <p:nvPr/>
        </p:nvPicPr>
        <p:blipFill>
          <a:blip r:embed="rId4"/>
          <a:stretch>
            <a:fillRect/>
          </a:stretch>
        </p:blipFill>
        <p:spPr>
          <a:xfrm>
            <a:off x="8281987" y="2659737"/>
            <a:ext cx="288369" cy="360521"/>
          </a:xfrm>
          <a:prstGeom prst="rect">
            <a:avLst/>
          </a:prstGeom>
        </p:spPr>
      </p:pic>
      <p:sp>
        <p:nvSpPr>
          <p:cNvPr id="11" name="Text 5"/>
          <p:cNvSpPr/>
          <p:nvPr/>
        </p:nvSpPr>
        <p:spPr>
          <a:xfrm>
            <a:off x="9544407" y="4146471"/>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Orientations</a:t>
            </a:r>
            <a:endParaRPr lang="en-US" sz="1850" dirty="0"/>
          </a:p>
        </p:txBody>
      </p:sp>
      <p:sp>
        <p:nvSpPr>
          <p:cNvPr id="12" name="Text 6"/>
          <p:cNvSpPr/>
          <p:nvPr/>
        </p:nvSpPr>
        <p:spPr>
          <a:xfrm>
            <a:off x="9544407" y="4563308"/>
            <a:ext cx="4292203"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Switch between portrait and landscape for layout testing</a:t>
            </a:r>
            <a:endParaRPr lang="en-US" sz="1500" dirty="0"/>
          </a:p>
        </p:txBody>
      </p:sp>
      <p:pic>
        <p:nvPicPr>
          <p:cNvPr id="13" name="Image 4" descr="preencoded.png">    </p:cNvPr>
          <p:cNvPicPr>
            <a:picLocks noChangeAspect="1"/>
          </p:cNvPicPr>
          <p:nvPr/>
        </p:nvPicPr>
        <p:blipFill>
          <a:blip r:embed="rId5"/>
          <a:stretch>
            <a:fillRect/>
          </a:stretch>
        </p:blipFill>
        <p:spPr>
          <a:xfrm>
            <a:off x="5375077" y="1680924"/>
            <a:ext cx="3880128" cy="3880128"/>
          </a:xfrm>
          <a:prstGeom prst="rect">
            <a:avLst/>
          </a:prstGeom>
        </p:spPr>
      </p:pic>
      <p:pic>
        <p:nvPicPr>
          <p:cNvPr id="14" name="Image 5" descr="preencoded.png">    </p:cNvPr>
          <p:cNvPicPr>
            <a:picLocks noChangeAspect="1"/>
          </p:cNvPicPr>
          <p:nvPr/>
        </p:nvPicPr>
        <p:blipFill>
          <a:blip r:embed="rId6"/>
          <a:stretch>
            <a:fillRect/>
          </a:stretch>
        </p:blipFill>
        <p:spPr>
          <a:xfrm>
            <a:off x="7951827" y="4551759"/>
            <a:ext cx="288369" cy="360521"/>
          </a:xfrm>
          <a:prstGeom prst="rect">
            <a:avLst/>
          </a:prstGeom>
        </p:spPr>
      </p:pic>
      <p:sp>
        <p:nvSpPr>
          <p:cNvPr id="15" name="Text 7"/>
          <p:cNvSpPr/>
          <p:nvPr/>
        </p:nvSpPr>
        <p:spPr>
          <a:xfrm>
            <a:off x="2675930" y="4146471"/>
            <a:ext cx="2409944"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Device Features</a:t>
            </a:r>
            <a:endParaRPr lang="en-US" sz="1850" dirty="0"/>
          </a:p>
        </p:txBody>
      </p:sp>
      <p:sp>
        <p:nvSpPr>
          <p:cNvPr id="16" name="Text 8"/>
          <p:cNvSpPr/>
          <p:nvPr/>
        </p:nvSpPr>
        <p:spPr>
          <a:xfrm>
            <a:off x="793790" y="4563308"/>
            <a:ext cx="4292084" cy="616744"/>
          </a:xfrm>
          <a:prstGeom prst="rect">
            <a:avLst/>
          </a:prstGeom>
          <a:noFill/>
          <a:ln/>
        </p:spPr>
        <p:txBody>
          <a:bodyPr wrap="squar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Simulate location, network conditions, and hardware limitations</a:t>
            </a:r>
            <a:endParaRPr lang="en-US" sz="1500" dirty="0"/>
          </a:p>
        </p:txBody>
      </p:sp>
      <p:pic>
        <p:nvPicPr>
          <p:cNvPr id="17" name="Image 6" descr="preencoded.png">    </p:cNvPr>
          <p:cNvPicPr>
            <a:picLocks noChangeAspect="1"/>
          </p:cNvPicPr>
          <p:nvPr/>
        </p:nvPicPr>
        <p:blipFill>
          <a:blip r:embed="rId7"/>
          <a:stretch>
            <a:fillRect/>
          </a:stretch>
        </p:blipFill>
        <p:spPr>
          <a:xfrm>
            <a:off x="5375077" y="1680924"/>
            <a:ext cx="3880128" cy="3880128"/>
          </a:xfrm>
          <a:prstGeom prst="rect">
            <a:avLst/>
          </a:prstGeom>
        </p:spPr>
      </p:pic>
      <p:pic>
        <p:nvPicPr>
          <p:cNvPr id="18" name="Image 7" descr="preencoded.png">    </p:cNvPr>
          <p:cNvPicPr>
            <a:picLocks noChangeAspect="1"/>
          </p:cNvPicPr>
          <p:nvPr/>
        </p:nvPicPr>
        <p:blipFill>
          <a:blip r:embed="rId8"/>
          <a:stretch>
            <a:fillRect/>
          </a:stretch>
        </p:blipFill>
        <p:spPr>
          <a:xfrm>
            <a:off x="6059805" y="4221599"/>
            <a:ext cx="288369" cy="360521"/>
          </a:xfrm>
          <a:prstGeom prst="rect">
            <a:avLst/>
          </a:prstGeom>
        </p:spPr>
      </p:pic>
      <p:sp>
        <p:nvSpPr>
          <p:cNvPr id="19" name="Text 9"/>
          <p:cNvSpPr/>
          <p:nvPr/>
        </p:nvSpPr>
        <p:spPr>
          <a:xfrm>
            <a:off x="793790" y="5777865"/>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To add new simulator devices, open Xcode and navigate to Window &gt; Devices and Simulators. Click the "+" button to create a new simulator, selecting the device type and iOS version. You can create multiple configurations to test your app across different screen sizes and iOS versions.</a:t>
            </a:r>
            <a:endParaRPr lang="en-US" sz="1500" dirty="0"/>
          </a:p>
        </p:txBody>
      </p:sp>
      <p:sp>
        <p:nvSpPr>
          <p:cNvPr id="20" name="Text 10"/>
          <p:cNvSpPr/>
          <p:nvPr/>
        </p:nvSpPr>
        <p:spPr>
          <a:xfrm>
            <a:off x="793790" y="6919793"/>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Practical simulator features include: rotating the device (⌘+left/right arrow), taking screenshots (⌘+S), simulating different network conditions, changing location for maps testing, and toggling accessibility features to ensure your app is fully accessible.</a:t>
            </a:r>
            <a:endParaRPr lang="en-US" sz="1500" dirty="0"/>
          </a:p>
        </p:txBody>
      </p:sp>
      <p:pic>
        <p:nvPicPr>
          <p:cNvPr id="21"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35318"/>
            <a:ext cx="8707755"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Troubleshooting Common Setup Issues</a:t>
            </a:r>
            <a:endParaRPr lang="en-US" sz="3550" dirty="0"/>
          </a:p>
        </p:txBody>
      </p:sp>
      <p:pic>
        <p:nvPicPr>
          <p:cNvPr id="3" name="Image 0" descr="preencoded.png">    </p:cNvPr>
          <p:cNvPicPr>
            <a:picLocks noChangeAspect="1"/>
          </p:cNvPicPr>
          <p:nvPr/>
        </p:nvPicPr>
        <p:blipFill>
          <a:blip r:embed="rId1"/>
          <a:stretch>
            <a:fillRect/>
          </a:stretch>
        </p:blipFill>
        <p:spPr>
          <a:xfrm>
            <a:off x="801410" y="1683544"/>
            <a:ext cx="3148012" cy="3148013"/>
          </a:xfrm>
          <a:prstGeom prst="rect">
            <a:avLst/>
          </a:prstGeom>
        </p:spPr>
      </p:pic>
      <p:pic>
        <p:nvPicPr>
          <p:cNvPr id="4" name="Image 1" descr="preencoded.png">    </p:cNvPr>
          <p:cNvPicPr>
            <a:picLocks noChangeAspect="1"/>
          </p:cNvPicPr>
          <p:nvPr/>
        </p:nvPicPr>
        <p:blipFill>
          <a:blip r:embed="rId2"/>
          <a:stretch>
            <a:fillRect/>
          </a:stretch>
        </p:blipFill>
        <p:spPr>
          <a:xfrm>
            <a:off x="4094559" y="1683544"/>
            <a:ext cx="3148012" cy="3148013"/>
          </a:xfrm>
          <a:prstGeom prst="rect">
            <a:avLst/>
          </a:prstGeom>
        </p:spPr>
      </p:pic>
      <p:pic>
        <p:nvPicPr>
          <p:cNvPr id="5" name="Image 2" descr="preencoded.png">    </p:cNvPr>
          <p:cNvPicPr>
            <a:picLocks noChangeAspect="1"/>
          </p:cNvPicPr>
          <p:nvPr/>
        </p:nvPicPr>
        <p:blipFill>
          <a:blip r:embed="rId3"/>
          <a:stretch>
            <a:fillRect/>
          </a:stretch>
        </p:blipFill>
        <p:spPr>
          <a:xfrm>
            <a:off x="7387709" y="1683544"/>
            <a:ext cx="3148012" cy="3148013"/>
          </a:xfrm>
          <a:prstGeom prst="rect">
            <a:avLst/>
          </a:prstGeom>
        </p:spPr>
      </p:pic>
      <p:pic>
        <p:nvPicPr>
          <p:cNvPr id="6" name="Image 3" descr="preencoded.png">    </p:cNvPr>
          <p:cNvPicPr>
            <a:picLocks noChangeAspect="1"/>
          </p:cNvPicPr>
          <p:nvPr/>
        </p:nvPicPr>
        <p:blipFill>
          <a:blip r:embed="rId4"/>
          <a:stretch>
            <a:fillRect/>
          </a:stretch>
        </p:blipFill>
        <p:spPr>
          <a:xfrm>
            <a:off x="10680859" y="1683544"/>
            <a:ext cx="3148132" cy="3148132"/>
          </a:xfrm>
          <a:prstGeom prst="rect">
            <a:avLst/>
          </a:prstGeom>
        </p:spPr>
      </p:pic>
      <p:sp>
        <p:nvSpPr>
          <p:cNvPr id="7" name="Text 1"/>
          <p:cNvSpPr/>
          <p:nvPr/>
        </p:nvSpPr>
        <p:spPr>
          <a:xfrm>
            <a:off x="793790" y="5154097"/>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When setting up your React Native environment, you might encounter various issues. Common problems include incompatible versions between React Native and its dependencies, missing environment variables, or incorrect Android SDK configurations.</a:t>
            </a:r>
            <a:endParaRPr lang="en-US" sz="1400" dirty="0"/>
          </a:p>
        </p:txBody>
      </p:sp>
      <p:sp>
        <p:nvSpPr>
          <p:cNvPr id="8" name="Text 2"/>
          <p:cNvSpPr/>
          <p:nvPr/>
        </p:nvSpPr>
        <p:spPr>
          <a:xfrm>
            <a:off x="793790" y="5938718"/>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If you face a "command not found" error with React Native CLI, ensure it's installed globally or use npx to run it. For Android build failures, verify your ANDROID_HOME path and check that you have the correct SDK tools installed. For iOS build issues, make sure Xcode and its command-line tools are up to date.</a:t>
            </a:r>
            <a:endParaRPr lang="en-US" sz="1400" dirty="0"/>
          </a:p>
        </p:txBody>
      </p:sp>
      <p:sp>
        <p:nvSpPr>
          <p:cNvPr id="9" name="Text 3"/>
          <p:cNvSpPr/>
          <p:nvPr/>
        </p:nvSpPr>
        <p:spPr>
          <a:xfrm>
            <a:off x="793790" y="7013615"/>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Remember that the React Native community is active and supportive—check GitHub issues, Stack Overflow, or the React Native documentation for solutions to common problems. Most setup issues have been encountered and solved by other developers before.</a:t>
            </a:r>
            <a:endParaRPr lang="en-US" sz="1400" dirty="0"/>
          </a:p>
        </p:txBody>
      </p:sp>
      <p:pic>
        <p:nvPicPr>
          <p:cNvPr id="10"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333619"/>
            <a:ext cx="989052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React Native Setup: Key Takeaways</a:t>
            </a:r>
            <a:endParaRPr lang="en-US" sz="4450" dirty="0"/>
          </a:p>
        </p:txBody>
      </p:sp>
      <p:sp>
        <p:nvSpPr>
          <p:cNvPr id="5" name="Text 2"/>
          <p:cNvSpPr/>
          <p:nvPr/>
        </p:nvSpPr>
        <p:spPr>
          <a:xfrm>
            <a:off x="793790" y="238256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Setting up React Native requires several key steps: installing essential tools, configuring development platforms, and preparing emulators for testing. Choosing between Expo or the CLI depends on your project needs. With these components in place, you can efficiently build and test cross-platform mobile apps.</a:t>
            </a:r>
            <a:endParaRPr lang="en-US" sz="1750" dirty="0"/>
          </a:p>
        </p:txBody>
      </p:sp>
      <p:sp>
        <p:nvSpPr>
          <p:cNvPr id="6" name="Shape 3"/>
          <p:cNvSpPr/>
          <p:nvPr/>
        </p:nvSpPr>
        <p:spPr>
          <a:xfrm>
            <a:off x="793790" y="3981569"/>
            <a:ext cx="510302" cy="510302"/>
          </a:xfrm>
          <a:prstGeom prst="roundRect">
            <a:avLst>
              <a:gd name="adj" fmla="val 18669"/>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878860" y="4024074"/>
            <a:ext cx="340162" cy="425291"/>
          </a:xfrm>
          <a:prstGeom prst="rect">
            <a:avLst/>
          </a:prstGeom>
        </p:spPr>
      </p:pic>
      <p:sp>
        <p:nvSpPr>
          <p:cNvPr id="8" name="Text 4"/>
          <p:cNvSpPr/>
          <p:nvPr/>
        </p:nvSpPr>
        <p:spPr>
          <a:xfrm>
            <a:off x="1530906" y="3981569"/>
            <a:ext cx="373987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Development Prerequisites</a:t>
            </a:r>
            <a:endParaRPr lang="en-US" sz="2200" dirty="0"/>
          </a:p>
        </p:txBody>
      </p:sp>
      <p:sp>
        <p:nvSpPr>
          <p:cNvPr id="9" name="Text 5"/>
          <p:cNvSpPr/>
          <p:nvPr/>
        </p:nvSpPr>
        <p:spPr>
          <a:xfrm>
            <a:off x="1530906" y="4471988"/>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Install Node.js, package managers, and platform-specific tools.</a:t>
            </a:r>
            <a:endParaRPr lang="en-US" sz="1750" dirty="0"/>
          </a:p>
        </p:txBody>
      </p:sp>
      <p:sp>
        <p:nvSpPr>
          <p:cNvPr id="10" name="Shape 6"/>
          <p:cNvSpPr/>
          <p:nvPr/>
        </p:nvSpPr>
        <p:spPr>
          <a:xfrm>
            <a:off x="7428667" y="3981569"/>
            <a:ext cx="510302" cy="510302"/>
          </a:xfrm>
          <a:prstGeom prst="roundRect">
            <a:avLst>
              <a:gd name="adj" fmla="val 18669"/>
            </a:avLst>
          </a:prstGeom>
          <a:solidFill>
            <a:srgbClr val="FBE1D0"/>
          </a:solidFill>
          <a:ln w="7620">
            <a:solidFill>
              <a:srgbClr val="E1C7B6"/>
            </a:solidFill>
            <a:prstDash val="solid"/>
          </a:ln>
        </p:spPr>
      </p:sp>
      <p:pic>
        <p:nvPicPr>
          <p:cNvPr id="11" name="Image 2" descr="preencoded.png">    </p:cNvPr>
          <p:cNvPicPr>
            <a:picLocks noChangeAspect="1"/>
          </p:cNvPicPr>
          <p:nvPr/>
        </p:nvPicPr>
        <p:blipFill>
          <a:blip r:embed="rId3"/>
          <a:stretch>
            <a:fillRect/>
          </a:stretch>
        </p:blipFill>
        <p:spPr>
          <a:xfrm>
            <a:off x="7513737" y="4024074"/>
            <a:ext cx="340162" cy="425291"/>
          </a:xfrm>
          <a:prstGeom prst="rect">
            <a:avLst/>
          </a:prstGeom>
        </p:spPr>
      </p:pic>
      <p:sp>
        <p:nvSpPr>
          <p:cNvPr id="12" name="Text 7"/>
          <p:cNvSpPr/>
          <p:nvPr/>
        </p:nvSpPr>
        <p:spPr>
          <a:xfrm>
            <a:off x="8165783" y="3981569"/>
            <a:ext cx="315718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Platform Configuration</a:t>
            </a:r>
            <a:endParaRPr lang="en-US" sz="2200" dirty="0"/>
          </a:p>
        </p:txBody>
      </p:sp>
      <p:sp>
        <p:nvSpPr>
          <p:cNvPr id="13" name="Text 8"/>
          <p:cNvSpPr/>
          <p:nvPr/>
        </p:nvSpPr>
        <p:spPr>
          <a:xfrm>
            <a:off x="8165783" y="4471988"/>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Set up Android SDK, Xcode, and environment variables.</a:t>
            </a:r>
            <a:endParaRPr lang="en-US" sz="1750" dirty="0"/>
          </a:p>
        </p:txBody>
      </p:sp>
      <p:sp>
        <p:nvSpPr>
          <p:cNvPr id="14" name="Shape 9"/>
          <p:cNvSpPr/>
          <p:nvPr/>
        </p:nvSpPr>
        <p:spPr>
          <a:xfrm>
            <a:off x="793790" y="5679758"/>
            <a:ext cx="510302" cy="510302"/>
          </a:xfrm>
          <a:prstGeom prst="roundRect">
            <a:avLst>
              <a:gd name="adj" fmla="val 18669"/>
            </a:avLst>
          </a:prstGeom>
          <a:solidFill>
            <a:srgbClr val="FBE1D0"/>
          </a:solidFill>
          <a:ln w="7620">
            <a:solidFill>
              <a:srgbClr val="E1C7B6"/>
            </a:solidFill>
            <a:prstDash val="solid"/>
          </a:ln>
        </p:spPr>
      </p:sp>
      <p:pic>
        <p:nvPicPr>
          <p:cNvPr id="15" name="Image 3" descr="preencoded.png">    </p:cNvPr>
          <p:cNvPicPr>
            <a:picLocks noChangeAspect="1"/>
          </p:cNvPicPr>
          <p:nvPr/>
        </p:nvPicPr>
        <p:blipFill>
          <a:blip r:embed="rId4"/>
          <a:stretch>
            <a:fillRect/>
          </a:stretch>
        </p:blipFill>
        <p:spPr>
          <a:xfrm>
            <a:off x="878860" y="5722263"/>
            <a:ext cx="340162" cy="425291"/>
          </a:xfrm>
          <a:prstGeom prst="rect">
            <a:avLst/>
          </a:prstGeom>
        </p:spPr>
      </p:pic>
      <p:sp>
        <p:nvSpPr>
          <p:cNvPr id="16" name="Text 10"/>
          <p:cNvSpPr/>
          <p:nvPr/>
        </p:nvSpPr>
        <p:spPr>
          <a:xfrm>
            <a:off x="1530906" y="56797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Development Tools</a:t>
            </a:r>
            <a:endParaRPr lang="en-US" sz="2200" dirty="0"/>
          </a:p>
        </p:txBody>
      </p:sp>
      <p:sp>
        <p:nvSpPr>
          <p:cNvPr id="17" name="Text 11"/>
          <p:cNvSpPr/>
          <p:nvPr/>
        </p:nvSpPr>
        <p:spPr>
          <a:xfrm>
            <a:off x="1530906" y="6170176"/>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Use Expo for rapid development or CLI for native capabilities.</a:t>
            </a:r>
            <a:endParaRPr lang="en-US" sz="1750" dirty="0"/>
          </a:p>
        </p:txBody>
      </p:sp>
      <p:sp>
        <p:nvSpPr>
          <p:cNvPr id="18" name="Shape 12"/>
          <p:cNvSpPr/>
          <p:nvPr/>
        </p:nvSpPr>
        <p:spPr>
          <a:xfrm>
            <a:off x="7428667" y="5679758"/>
            <a:ext cx="510302" cy="510302"/>
          </a:xfrm>
          <a:prstGeom prst="roundRect">
            <a:avLst>
              <a:gd name="adj" fmla="val 18669"/>
            </a:avLst>
          </a:prstGeom>
          <a:solidFill>
            <a:srgbClr val="FBE1D0"/>
          </a:solidFill>
          <a:ln w="7620">
            <a:solidFill>
              <a:srgbClr val="E1C7B6"/>
            </a:solidFill>
            <a:prstDash val="solid"/>
          </a:ln>
        </p:spPr>
      </p:sp>
      <p:pic>
        <p:nvPicPr>
          <p:cNvPr id="19" name="Image 4" descr="preencoded.png">    </p:cNvPr>
          <p:cNvPicPr>
            <a:picLocks noChangeAspect="1"/>
          </p:cNvPicPr>
          <p:nvPr/>
        </p:nvPicPr>
        <p:blipFill>
          <a:blip r:embed="rId5"/>
          <a:stretch>
            <a:fillRect/>
          </a:stretch>
        </p:blipFill>
        <p:spPr>
          <a:xfrm>
            <a:off x="7513737" y="5722263"/>
            <a:ext cx="340162" cy="425291"/>
          </a:xfrm>
          <a:prstGeom prst="rect">
            <a:avLst/>
          </a:prstGeom>
        </p:spPr>
      </p:pic>
      <p:sp>
        <p:nvSpPr>
          <p:cNvPr id="20" name="Text 13"/>
          <p:cNvSpPr/>
          <p:nvPr/>
        </p:nvSpPr>
        <p:spPr>
          <a:xfrm>
            <a:off x="8165783" y="5679758"/>
            <a:ext cx="285440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Testing Environment</a:t>
            </a:r>
            <a:endParaRPr lang="en-US" sz="2200" dirty="0"/>
          </a:p>
        </p:txBody>
      </p:sp>
      <p:sp>
        <p:nvSpPr>
          <p:cNvPr id="21" name="Text 14"/>
          <p:cNvSpPr/>
          <p:nvPr/>
        </p:nvSpPr>
        <p:spPr>
          <a:xfrm>
            <a:off x="8165783" y="6170176"/>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Configure emulators and simulators for realistic device testing.</a:t>
            </a:r>
            <a:endParaRPr lang="en-US" sz="1750" dirty="0"/>
          </a:p>
        </p:txBody>
      </p:sp>
      <p:pic>
        <p:nvPicPr>
          <p:cNvPr id="22"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78243"/>
            <a:ext cx="6734889"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Development Prerequisites</a:t>
            </a:r>
            <a:endParaRPr lang="en-US" sz="4000" dirty="0"/>
          </a:p>
        </p:txBody>
      </p:sp>
      <p:sp>
        <p:nvSpPr>
          <p:cNvPr id="4" name="Shape 1"/>
          <p:cNvSpPr/>
          <p:nvPr/>
        </p:nvSpPr>
        <p:spPr>
          <a:xfrm>
            <a:off x="6280190" y="2351842"/>
            <a:ext cx="459224" cy="459224"/>
          </a:xfrm>
          <a:prstGeom prst="roundRect">
            <a:avLst>
              <a:gd name="adj" fmla="val 18671"/>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6356687" y="2390061"/>
            <a:ext cx="306110" cy="382667"/>
          </a:xfrm>
          <a:prstGeom prst="rect">
            <a:avLst/>
          </a:prstGeom>
        </p:spPr>
      </p:pic>
      <p:sp>
        <p:nvSpPr>
          <p:cNvPr id="6" name="Text 2"/>
          <p:cNvSpPr/>
          <p:nvPr/>
        </p:nvSpPr>
        <p:spPr>
          <a:xfrm>
            <a:off x="6943487" y="2351842"/>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Node.js</a:t>
            </a:r>
            <a:endParaRPr lang="en-US" sz="2000" dirty="0"/>
          </a:p>
        </p:txBody>
      </p:sp>
      <p:sp>
        <p:nvSpPr>
          <p:cNvPr id="7" name="Text 3"/>
          <p:cNvSpPr/>
          <p:nvPr/>
        </p:nvSpPr>
        <p:spPr>
          <a:xfrm>
            <a:off x="6943487" y="2793087"/>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React Native requires Node.js LTS version (currently 14.x+) as its JavaScript runtime environment.</a:t>
            </a:r>
            <a:endParaRPr lang="en-US" sz="1600" dirty="0"/>
          </a:p>
        </p:txBody>
      </p:sp>
      <p:sp>
        <p:nvSpPr>
          <p:cNvPr id="8" name="Shape 4"/>
          <p:cNvSpPr/>
          <p:nvPr/>
        </p:nvSpPr>
        <p:spPr>
          <a:xfrm>
            <a:off x="6280190" y="3880128"/>
            <a:ext cx="459224" cy="459224"/>
          </a:xfrm>
          <a:prstGeom prst="roundRect">
            <a:avLst>
              <a:gd name="adj" fmla="val 18671"/>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6356687" y="3918347"/>
            <a:ext cx="306110" cy="382667"/>
          </a:xfrm>
          <a:prstGeom prst="rect">
            <a:avLst/>
          </a:prstGeom>
        </p:spPr>
      </p:pic>
      <p:sp>
        <p:nvSpPr>
          <p:cNvPr id="10" name="Text 5"/>
          <p:cNvSpPr/>
          <p:nvPr/>
        </p:nvSpPr>
        <p:spPr>
          <a:xfrm>
            <a:off x="6943487" y="388012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NPM/Yarn</a:t>
            </a:r>
            <a:endParaRPr lang="en-US" sz="2000" dirty="0"/>
          </a:p>
        </p:txBody>
      </p:sp>
      <p:sp>
        <p:nvSpPr>
          <p:cNvPr id="11" name="Text 6"/>
          <p:cNvSpPr/>
          <p:nvPr/>
        </p:nvSpPr>
        <p:spPr>
          <a:xfrm>
            <a:off x="6943487" y="4321373"/>
            <a:ext cx="6893123"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Package managers for installing and managing project dependencies.</a:t>
            </a:r>
            <a:endParaRPr lang="en-US" sz="1600" dirty="0"/>
          </a:p>
        </p:txBody>
      </p:sp>
      <p:sp>
        <p:nvSpPr>
          <p:cNvPr id="12" name="Shape 7"/>
          <p:cNvSpPr/>
          <p:nvPr/>
        </p:nvSpPr>
        <p:spPr>
          <a:xfrm>
            <a:off x="6280190" y="5081707"/>
            <a:ext cx="459224" cy="459224"/>
          </a:xfrm>
          <a:prstGeom prst="roundRect">
            <a:avLst>
              <a:gd name="adj" fmla="val 18671"/>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6356687" y="5119926"/>
            <a:ext cx="306110" cy="382667"/>
          </a:xfrm>
          <a:prstGeom prst="rect">
            <a:avLst/>
          </a:prstGeom>
        </p:spPr>
      </p:pic>
      <p:sp>
        <p:nvSpPr>
          <p:cNvPr id="14" name="Text 8"/>
          <p:cNvSpPr/>
          <p:nvPr/>
        </p:nvSpPr>
        <p:spPr>
          <a:xfrm>
            <a:off x="6943487" y="508170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Code Editor</a:t>
            </a:r>
            <a:endParaRPr lang="en-US" sz="2000" dirty="0"/>
          </a:p>
        </p:txBody>
      </p:sp>
      <p:sp>
        <p:nvSpPr>
          <p:cNvPr id="15" name="Text 9"/>
          <p:cNvSpPr/>
          <p:nvPr/>
        </p:nvSpPr>
        <p:spPr>
          <a:xfrm>
            <a:off x="6943487" y="5522952"/>
            <a:ext cx="6893123"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Visual Studio Code, WebStorm, or Atom with React Native extensions.</a:t>
            </a:r>
            <a:endParaRPr lang="en-US" sz="1600" dirty="0"/>
          </a:p>
        </p:txBody>
      </p:sp>
      <p:sp>
        <p:nvSpPr>
          <p:cNvPr id="16" name="Shape 10"/>
          <p:cNvSpPr/>
          <p:nvPr/>
        </p:nvSpPr>
        <p:spPr>
          <a:xfrm>
            <a:off x="6280190" y="6283285"/>
            <a:ext cx="459224" cy="459224"/>
          </a:xfrm>
          <a:prstGeom prst="roundRect">
            <a:avLst>
              <a:gd name="adj" fmla="val 18671"/>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6356687" y="6321504"/>
            <a:ext cx="306110" cy="382667"/>
          </a:xfrm>
          <a:prstGeom prst="rect">
            <a:avLst/>
          </a:prstGeom>
        </p:spPr>
      </p:pic>
      <p:sp>
        <p:nvSpPr>
          <p:cNvPr id="18" name="Text 11"/>
          <p:cNvSpPr/>
          <p:nvPr/>
        </p:nvSpPr>
        <p:spPr>
          <a:xfrm>
            <a:off x="6943487" y="6283285"/>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Git</a:t>
            </a:r>
            <a:endParaRPr lang="en-US" sz="2000" dirty="0"/>
          </a:p>
        </p:txBody>
      </p:sp>
      <p:sp>
        <p:nvSpPr>
          <p:cNvPr id="19" name="Text 12"/>
          <p:cNvSpPr/>
          <p:nvPr/>
        </p:nvSpPr>
        <p:spPr>
          <a:xfrm>
            <a:off x="6943487" y="6724531"/>
            <a:ext cx="6893123"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Version control system for tracking code changes and collaboration.</a:t>
            </a:r>
            <a:endParaRPr lang="en-US" sz="1600" dirty="0"/>
          </a:p>
        </p:txBody>
      </p:sp>
      <p:pic>
        <p:nvPicPr>
          <p:cNvPr id="20"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142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Node.js Installation</a:t>
            </a:r>
            <a:endParaRPr lang="en-US" sz="4450" dirty="0"/>
          </a:p>
        </p:txBody>
      </p:sp>
      <p:sp>
        <p:nvSpPr>
          <p:cNvPr id="4" name="Shape 1"/>
          <p:cNvSpPr/>
          <p:nvPr/>
        </p:nvSpPr>
        <p:spPr>
          <a:xfrm>
            <a:off x="6280190" y="1930360"/>
            <a:ext cx="170021" cy="1579126"/>
          </a:xfrm>
          <a:prstGeom prst="roundRect">
            <a:avLst>
              <a:gd name="adj" fmla="val 56033"/>
            </a:avLst>
          </a:prstGeom>
          <a:solidFill>
            <a:srgbClr val="FBE1D0"/>
          </a:solidFill>
          <a:ln w="7620">
            <a:solidFill>
              <a:srgbClr val="E1C7B6"/>
            </a:solidFill>
            <a:prstDash val="solid"/>
          </a:ln>
        </p:spPr>
      </p:sp>
      <p:sp>
        <p:nvSpPr>
          <p:cNvPr id="5" name="Text 2"/>
          <p:cNvSpPr/>
          <p:nvPr/>
        </p:nvSpPr>
        <p:spPr>
          <a:xfrm>
            <a:off x="6790373" y="19303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Download Node.js</a:t>
            </a:r>
            <a:endParaRPr lang="en-US" sz="2200" dirty="0"/>
          </a:p>
        </p:txBody>
      </p:sp>
      <p:sp>
        <p:nvSpPr>
          <p:cNvPr id="6" name="Text 3"/>
          <p:cNvSpPr/>
          <p:nvPr/>
        </p:nvSpPr>
        <p:spPr>
          <a:xfrm>
            <a:off x="6790373" y="2420779"/>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Visit nodejs.org and download the LTS (Long Term Support) version for your operating system. React Native requires at least Node.js 12 or newer.</a:t>
            </a:r>
            <a:endParaRPr lang="en-US" sz="1750" dirty="0"/>
          </a:p>
        </p:txBody>
      </p:sp>
      <p:sp>
        <p:nvSpPr>
          <p:cNvPr id="7" name="Shape 4"/>
          <p:cNvSpPr/>
          <p:nvPr/>
        </p:nvSpPr>
        <p:spPr>
          <a:xfrm>
            <a:off x="6620351" y="3736300"/>
            <a:ext cx="170021" cy="1579126"/>
          </a:xfrm>
          <a:prstGeom prst="roundRect">
            <a:avLst>
              <a:gd name="adj" fmla="val 56033"/>
            </a:avLst>
          </a:prstGeom>
          <a:solidFill>
            <a:srgbClr val="FBE1D0"/>
          </a:solidFill>
          <a:ln w="7620">
            <a:solidFill>
              <a:srgbClr val="E1C7B6"/>
            </a:solidFill>
            <a:prstDash val="solid"/>
          </a:ln>
        </p:spPr>
      </p:sp>
      <p:sp>
        <p:nvSpPr>
          <p:cNvPr id="8" name="Text 5"/>
          <p:cNvSpPr/>
          <p:nvPr/>
        </p:nvSpPr>
        <p:spPr>
          <a:xfrm>
            <a:off x="7130534" y="37363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Run the Installer</a:t>
            </a:r>
            <a:endParaRPr lang="en-US" sz="2200" dirty="0"/>
          </a:p>
        </p:txBody>
      </p:sp>
      <p:sp>
        <p:nvSpPr>
          <p:cNvPr id="9" name="Text 6"/>
          <p:cNvSpPr/>
          <p:nvPr/>
        </p:nvSpPr>
        <p:spPr>
          <a:xfrm>
            <a:off x="7130534" y="4226719"/>
            <a:ext cx="6706076"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Follow the installation wizard instructions. Make sure to check the option to install npm (Node Package Manager) which comes bundled with Node.js.</a:t>
            </a:r>
            <a:endParaRPr lang="en-US" sz="1750" dirty="0"/>
          </a:p>
        </p:txBody>
      </p:sp>
      <p:sp>
        <p:nvSpPr>
          <p:cNvPr id="10" name="Shape 7"/>
          <p:cNvSpPr/>
          <p:nvPr/>
        </p:nvSpPr>
        <p:spPr>
          <a:xfrm>
            <a:off x="6960632" y="5542240"/>
            <a:ext cx="170021" cy="1579126"/>
          </a:xfrm>
          <a:prstGeom prst="roundRect">
            <a:avLst>
              <a:gd name="adj" fmla="val 56033"/>
            </a:avLst>
          </a:prstGeom>
          <a:solidFill>
            <a:srgbClr val="FBE1D0"/>
          </a:solidFill>
          <a:ln w="7620">
            <a:solidFill>
              <a:srgbClr val="E1C7B6"/>
            </a:solidFill>
            <a:prstDash val="solid"/>
          </a:ln>
        </p:spPr>
      </p:sp>
      <p:sp>
        <p:nvSpPr>
          <p:cNvPr id="11" name="Text 8"/>
          <p:cNvSpPr/>
          <p:nvPr/>
        </p:nvSpPr>
        <p:spPr>
          <a:xfrm>
            <a:off x="7470815" y="554224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Verify Installation</a:t>
            </a:r>
            <a:endParaRPr lang="en-US" sz="2200" dirty="0"/>
          </a:p>
        </p:txBody>
      </p:sp>
      <p:sp>
        <p:nvSpPr>
          <p:cNvPr id="12" name="Text 9"/>
          <p:cNvSpPr/>
          <p:nvPr/>
        </p:nvSpPr>
        <p:spPr>
          <a:xfrm>
            <a:off x="7470815" y="6032659"/>
            <a:ext cx="6365796"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Open a terminal or command prompt and run the commands "node -v" and "npm -v" to verify that both Node.js and npm were installed correctly.</a:t>
            </a:r>
            <a:endParaRPr lang="en-US" sz="1750" dirty="0"/>
          </a:p>
        </p:txBody>
      </p:sp>
      <p:pic>
        <p:nvPicPr>
          <p:cNvPr id="13"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30699"/>
            <a:ext cx="5011698"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Android Studio Setup</a:t>
            </a:r>
            <a:endParaRPr lang="en-US" sz="3750" dirty="0"/>
          </a:p>
        </p:txBody>
      </p:sp>
      <p:pic>
        <p:nvPicPr>
          <p:cNvPr id="4" name="Image 1" descr="preencoded.png">    </p:cNvPr>
          <p:cNvPicPr>
            <a:picLocks noChangeAspect="1"/>
          </p:cNvPicPr>
          <p:nvPr/>
        </p:nvPicPr>
        <p:blipFill>
          <a:blip r:embed="rId2"/>
          <a:stretch>
            <a:fillRect/>
          </a:stretch>
        </p:blipFill>
        <p:spPr>
          <a:xfrm>
            <a:off x="6280190" y="1722358"/>
            <a:ext cx="963930" cy="1419106"/>
          </a:xfrm>
          <a:prstGeom prst="rect">
            <a:avLst/>
          </a:prstGeom>
        </p:spPr>
      </p:pic>
      <p:sp>
        <p:nvSpPr>
          <p:cNvPr id="5" name="Text 1"/>
          <p:cNvSpPr/>
          <p:nvPr/>
        </p:nvSpPr>
        <p:spPr>
          <a:xfrm>
            <a:off x="7533323" y="1915120"/>
            <a:ext cx="2993588"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Download Android Studio</a:t>
            </a:r>
            <a:endParaRPr lang="en-US" sz="1850" dirty="0"/>
          </a:p>
        </p:txBody>
      </p:sp>
      <p:sp>
        <p:nvSpPr>
          <p:cNvPr id="6" name="Text 2"/>
          <p:cNvSpPr/>
          <p:nvPr/>
        </p:nvSpPr>
        <p:spPr>
          <a:xfrm>
            <a:off x="7533323" y="2331958"/>
            <a:ext cx="6303288"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Visit developer.android.com/studio and download the latest version of Android Studio for your operating system.</a:t>
            </a:r>
            <a:endParaRPr lang="en-US" sz="1500" dirty="0"/>
          </a:p>
        </p:txBody>
      </p:sp>
      <p:pic>
        <p:nvPicPr>
          <p:cNvPr id="7" name="Image 2" descr="preencoded.png">    </p:cNvPr>
          <p:cNvPicPr>
            <a:picLocks noChangeAspect="1"/>
          </p:cNvPicPr>
          <p:nvPr/>
        </p:nvPicPr>
        <p:blipFill>
          <a:blip r:embed="rId3"/>
          <a:stretch>
            <a:fillRect/>
          </a:stretch>
        </p:blipFill>
        <p:spPr>
          <a:xfrm>
            <a:off x="6280190" y="3141464"/>
            <a:ext cx="963930" cy="1419106"/>
          </a:xfrm>
          <a:prstGeom prst="rect">
            <a:avLst/>
          </a:prstGeom>
        </p:spPr>
      </p:pic>
      <p:sp>
        <p:nvSpPr>
          <p:cNvPr id="8" name="Text 3"/>
          <p:cNvSpPr/>
          <p:nvPr/>
        </p:nvSpPr>
        <p:spPr>
          <a:xfrm>
            <a:off x="7533323" y="3334226"/>
            <a:ext cx="2525673"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Install Android Studio</a:t>
            </a:r>
            <a:endParaRPr lang="en-US" sz="1850" dirty="0"/>
          </a:p>
        </p:txBody>
      </p:sp>
      <p:sp>
        <p:nvSpPr>
          <p:cNvPr id="9" name="Text 4"/>
          <p:cNvSpPr/>
          <p:nvPr/>
        </p:nvSpPr>
        <p:spPr>
          <a:xfrm>
            <a:off x="7533323" y="3751064"/>
            <a:ext cx="6303288"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Run the installer and follow the installation wizard. Select "Custom" setup for more control over installed components.</a:t>
            </a:r>
            <a:endParaRPr lang="en-US" sz="1500" dirty="0"/>
          </a:p>
        </p:txBody>
      </p:sp>
      <p:pic>
        <p:nvPicPr>
          <p:cNvPr id="10" name="Image 3" descr="preencoded.png">    </p:cNvPr>
          <p:cNvPicPr>
            <a:picLocks noChangeAspect="1"/>
          </p:cNvPicPr>
          <p:nvPr/>
        </p:nvPicPr>
        <p:blipFill>
          <a:blip r:embed="rId4"/>
          <a:stretch>
            <a:fillRect/>
          </a:stretch>
        </p:blipFill>
        <p:spPr>
          <a:xfrm>
            <a:off x="6280190" y="4560570"/>
            <a:ext cx="963930" cy="1419106"/>
          </a:xfrm>
          <a:prstGeom prst="rect">
            <a:avLst/>
          </a:prstGeom>
        </p:spPr>
      </p:pic>
      <p:sp>
        <p:nvSpPr>
          <p:cNvPr id="11" name="Text 5"/>
          <p:cNvSpPr/>
          <p:nvPr/>
        </p:nvSpPr>
        <p:spPr>
          <a:xfrm>
            <a:off x="7533323" y="4753332"/>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SDK Components</a:t>
            </a:r>
            <a:endParaRPr lang="en-US" sz="1850" dirty="0"/>
          </a:p>
        </p:txBody>
      </p:sp>
      <p:sp>
        <p:nvSpPr>
          <p:cNvPr id="12" name="Text 6"/>
          <p:cNvSpPr/>
          <p:nvPr/>
        </p:nvSpPr>
        <p:spPr>
          <a:xfrm>
            <a:off x="7533323" y="5170170"/>
            <a:ext cx="6303288"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During installation, ensure you check "Android SDK", "Android SDK Platform", "Android Virtual Device", and "Performance (Intel HAXM)".</a:t>
            </a:r>
            <a:endParaRPr lang="en-US" sz="1500" dirty="0"/>
          </a:p>
        </p:txBody>
      </p:sp>
      <p:pic>
        <p:nvPicPr>
          <p:cNvPr id="13" name="Image 4" descr="preencoded.png">    </p:cNvPr>
          <p:cNvPicPr>
            <a:picLocks noChangeAspect="1"/>
          </p:cNvPicPr>
          <p:nvPr/>
        </p:nvPicPr>
        <p:blipFill>
          <a:blip r:embed="rId5"/>
          <a:stretch>
            <a:fillRect/>
          </a:stretch>
        </p:blipFill>
        <p:spPr>
          <a:xfrm>
            <a:off x="6280190" y="5979676"/>
            <a:ext cx="963930" cy="1419106"/>
          </a:xfrm>
          <a:prstGeom prst="rect">
            <a:avLst/>
          </a:prstGeom>
        </p:spPr>
      </p:pic>
      <p:sp>
        <p:nvSpPr>
          <p:cNvPr id="14" name="Text 7"/>
          <p:cNvSpPr/>
          <p:nvPr/>
        </p:nvSpPr>
        <p:spPr>
          <a:xfrm>
            <a:off x="7533323" y="6172438"/>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Verify Installation</a:t>
            </a:r>
            <a:endParaRPr lang="en-US" sz="1850" dirty="0"/>
          </a:p>
        </p:txBody>
      </p:sp>
      <p:sp>
        <p:nvSpPr>
          <p:cNvPr id="15" name="Text 8"/>
          <p:cNvSpPr/>
          <p:nvPr/>
        </p:nvSpPr>
        <p:spPr>
          <a:xfrm>
            <a:off x="7533323" y="6589276"/>
            <a:ext cx="6303288"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Open Android Studio and navigate to SDK Manager to verify installed components.</a:t>
            </a:r>
            <a:endParaRPr lang="en-US" sz="1500" dirty="0"/>
          </a:p>
        </p:txBody>
      </p:sp>
      <p:pic>
        <p:nvPicPr>
          <p:cNvPr id="16"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749617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Android SDK Configuration</a:t>
            </a:r>
            <a:endParaRPr lang="en-US" sz="4450" dirty="0"/>
          </a:p>
        </p:txBody>
      </p:sp>
      <p:sp>
        <p:nvSpPr>
          <p:cNvPr id="3" name="Text 1"/>
          <p:cNvSpPr/>
          <p:nvPr/>
        </p:nvSpPr>
        <p:spPr>
          <a:xfrm>
            <a:off x="1857256" y="2589371"/>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SDK Manager</a:t>
            </a:r>
            <a:endParaRPr lang="en-US" sz="2200" dirty="0"/>
          </a:p>
        </p:txBody>
      </p:sp>
      <p:sp>
        <p:nvSpPr>
          <p:cNvPr id="4" name="Text 2"/>
          <p:cNvSpPr/>
          <p:nvPr/>
        </p:nvSpPr>
        <p:spPr>
          <a:xfrm>
            <a:off x="793790" y="3079790"/>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Open Android Studio &gt; Tools &gt; SDK Manager or click on the SDK Manager icon in the toolbar.</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589371"/>
            <a:ext cx="293346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Select SDK Platforms</a:t>
            </a:r>
            <a:endParaRPr lang="en-US" sz="2200" dirty="0"/>
          </a:p>
        </p:txBody>
      </p:sp>
      <p:sp>
        <p:nvSpPr>
          <p:cNvPr id="8" name="Text 4"/>
          <p:cNvSpPr/>
          <p:nvPr/>
        </p:nvSpPr>
        <p:spPr>
          <a:xfrm>
            <a:off x="9937790" y="3079790"/>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Install Android 10 (Q) or higher. React Native recommends targeting recent API levels.</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486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SDK Tools</a:t>
            </a:r>
            <a:endParaRPr lang="en-US" sz="2200" dirty="0"/>
          </a:p>
        </p:txBody>
      </p:sp>
      <p:sp>
        <p:nvSpPr>
          <p:cNvPr id="12" name="Text 6"/>
          <p:cNvSpPr/>
          <p:nvPr/>
        </p:nvSpPr>
        <p:spPr>
          <a:xfrm>
            <a:off x="9937790" y="5350907"/>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Install "Android SDK Build-Tools", "Android Emulator", "Android SDK Platform-Tools", and "Intel x86 Emulator Accelerator".</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223391"/>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Accept Licenses</a:t>
            </a:r>
            <a:endParaRPr lang="en-US" sz="2200" dirty="0"/>
          </a:p>
        </p:txBody>
      </p:sp>
      <p:sp>
        <p:nvSpPr>
          <p:cNvPr id="16" name="Text 8"/>
          <p:cNvSpPr/>
          <p:nvPr/>
        </p:nvSpPr>
        <p:spPr>
          <a:xfrm>
            <a:off x="793790" y="5713809"/>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Accept all SDK package licenses when prompted during installation.</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pic>
        <p:nvPicPr>
          <p:cNvPr id="19"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15472"/>
            <a:ext cx="927461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Setting Up Environment Variables</a:t>
            </a:r>
            <a:endParaRPr lang="en-US" sz="4450" dirty="0"/>
          </a:p>
        </p:txBody>
      </p:sp>
      <p:sp>
        <p:nvSpPr>
          <p:cNvPr id="3" name="Shape 1"/>
          <p:cNvSpPr/>
          <p:nvPr/>
        </p:nvSpPr>
        <p:spPr>
          <a:xfrm>
            <a:off x="793790" y="2077879"/>
            <a:ext cx="2173724" cy="1669852"/>
          </a:xfrm>
          <a:prstGeom prst="roundRect">
            <a:avLst>
              <a:gd name="adj" fmla="val 5705"/>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21167" y="2713434"/>
            <a:ext cx="318968" cy="398621"/>
          </a:xfrm>
          <a:prstGeom prst="rect">
            <a:avLst/>
          </a:prstGeom>
        </p:spPr>
      </p:pic>
      <p:sp>
        <p:nvSpPr>
          <p:cNvPr id="5" name="Text 2"/>
          <p:cNvSpPr/>
          <p:nvPr/>
        </p:nvSpPr>
        <p:spPr>
          <a:xfrm>
            <a:off x="3194328" y="2304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Locate Android SDK</a:t>
            </a:r>
            <a:endParaRPr lang="en-US" sz="2200" dirty="0"/>
          </a:p>
        </p:txBody>
      </p:sp>
      <p:sp>
        <p:nvSpPr>
          <p:cNvPr id="6" name="Text 3"/>
          <p:cNvSpPr/>
          <p:nvPr/>
        </p:nvSpPr>
        <p:spPr>
          <a:xfrm>
            <a:off x="3194328" y="2795111"/>
            <a:ext cx="10415468"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your Android SDK location (typically C:\Users\username\AppData\Local\Android\Sdk on Windows or /Users/username/Library/Android/sdk on macOS)</a:t>
            </a:r>
            <a:endParaRPr lang="en-US" sz="1750" dirty="0"/>
          </a:p>
        </p:txBody>
      </p:sp>
      <p:sp>
        <p:nvSpPr>
          <p:cNvPr id="7" name="Shape 4"/>
          <p:cNvSpPr/>
          <p:nvPr/>
        </p:nvSpPr>
        <p:spPr>
          <a:xfrm>
            <a:off x="3080861" y="3732490"/>
            <a:ext cx="10642402" cy="15240"/>
          </a:xfrm>
          <a:prstGeom prst="roundRect">
            <a:avLst>
              <a:gd name="adj" fmla="val 625116"/>
            </a:avLst>
          </a:prstGeom>
          <a:solidFill>
            <a:srgbClr val="E1C7B6"/>
          </a:solidFill>
          <a:ln/>
        </p:spPr>
      </p:sp>
      <p:sp>
        <p:nvSpPr>
          <p:cNvPr id="8" name="Shape 5"/>
          <p:cNvSpPr/>
          <p:nvPr/>
        </p:nvSpPr>
        <p:spPr>
          <a:xfrm>
            <a:off x="793790" y="3861078"/>
            <a:ext cx="4347567" cy="1669852"/>
          </a:xfrm>
          <a:prstGeom prst="roundRect">
            <a:avLst>
              <a:gd name="adj" fmla="val 5705"/>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08089" y="4496633"/>
            <a:ext cx="318968" cy="398621"/>
          </a:xfrm>
          <a:prstGeom prst="rect">
            <a:avLst/>
          </a:prstGeom>
        </p:spPr>
      </p:pic>
      <p:sp>
        <p:nvSpPr>
          <p:cNvPr id="10" name="Text 6"/>
          <p:cNvSpPr/>
          <p:nvPr/>
        </p:nvSpPr>
        <p:spPr>
          <a:xfrm>
            <a:off x="5368171" y="4087892"/>
            <a:ext cx="372248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Edit Environment Variables</a:t>
            </a:r>
            <a:endParaRPr lang="en-US" sz="2200" dirty="0"/>
          </a:p>
        </p:txBody>
      </p:sp>
      <p:sp>
        <p:nvSpPr>
          <p:cNvPr id="11" name="Text 7"/>
          <p:cNvSpPr/>
          <p:nvPr/>
        </p:nvSpPr>
        <p:spPr>
          <a:xfrm>
            <a:off x="5368171" y="4578310"/>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Access system environment variables through Control Panel (Windows) or .bash_profile/.zshrc (macOS/Linux)</a:t>
            </a:r>
            <a:endParaRPr lang="en-US" sz="1750" dirty="0"/>
          </a:p>
        </p:txBody>
      </p:sp>
      <p:sp>
        <p:nvSpPr>
          <p:cNvPr id="12" name="Shape 8"/>
          <p:cNvSpPr/>
          <p:nvPr/>
        </p:nvSpPr>
        <p:spPr>
          <a:xfrm>
            <a:off x="5254704" y="5515689"/>
            <a:ext cx="8468558" cy="15240"/>
          </a:xfrm>
          <a:prstGeom prst="roundRect">
            <a:avLst>
              <a:gd name="adj" fmla="val 625116"/>
            </a:avLst>
          </a:prstGeom>
          <a:solidFill>
            <a:srgbClr val="E1C7B6"/>
          </a:solidFill>
          <a:ln/>
        </p:spPr>
      </p:sp>
      <p:sp>
        <p:nvSpPr>
          <p:cNvPr id="13" name="Shape 9"/>
          <p:cNvSpPr/>
          <p:nvPr/>
        </p:nvSpPr>
        <p:spPr>
          <a:xfrm>
            <a:off x="793790" y="5644277"/>
            <a:ext cx="6521410" cy="1669852"/>
          </a:xfrm>
          <a:prstGeom prst="roundRect">
            <a:avLst>
              <a:gd name="adj" fmla="val 5705"/>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895011" y="6279833"/>
            <a:ext cx="318968" cy="398621"/>
          </a:xfrm>
          <a:prstGeom prst="rect">
            <a:avLst/>
          </a:prstGeom>
        </p:spPr>
      </p:pic>
      <p:sp>
        <p:nvSpPr>
          <p:cNvPr id="15" name="Text 10"/>
          <p:cNvSpPr/>
          <p:nvPr/>
        </p:nvSpPr>
        <p:spPr>
          <a:xfrm>
            <a:off x="7542014" y="5871091"/>
            <a:ext cx="294965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Add ANDROID_HOME</a:t>
            </a:r>
            <a:endParaRPr lang="en-US" sz="2200" dirty="0"/>
          </a:p>
        </p:txBody>
      </p:sp>
      <p:sp>
        <p:nvSpPr>
          <p:cNvPr id="16" name="Text 11"/>
          <p:cNvSpPr/>
          <p:nvPr/>
        </p:nvSpPr>
        <p:spPr>
          <a:xfrm>
            <a:off x="7542014" y="6361509"/>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Create a new variable named ANDROID_HOME pointing to your SDK location</a:t>
            </a:r>
            <a:endParaRPr lang="en-US" sz="1750" dirty="0"/>
          </a:p>
        </p:txBody>
      </p:sp>
      <p:pic>
        <p:nvPicPr>
          <p:cNvPr id="17"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8670" y="620911"/>
            <a:ext cx="6866096" cy="633770"/>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Configuring PATH Variables</a:t>
            </a:r>
            <a:endParaRPr lang="en-US" sz="3950" dirty="0"/>
          </a:p>
        </p:txBody>
      </p:sp>
      <p:sp>
        <p:nvSpPr>
          <p:cNvPr id="4" name="Shape 1"/>
          <p:cNvSpPr/>
          <p:nvPr/>
        </p:nvSpPr>
        <p:spPr>
          <a:xfrm>
            <a:off x="788670" y="1558885"/>
            <a:ext cx="7566660" cy="3646170"/>
          </a:xfrm>
          <a:prstGeom prst="roundRect">
            <a:avLst>
              <a:gd name="adj" fmla="val 2336"/>
            </a:avLst>
          </a:prstGeom>
          <a:noFill/>
          <a:ln w="7620">
            <a:solidFill>
              <a:srgbClr val="000000">
                <a:alpha val="8000"/>
              </a:srgbClr>
            </a:solidFill>
            <a:prstDash val="solid"/>
          </a:ln>
        </p:spPr>
      </p:sp>
      <p:sp>
        <p:nvSpPr>
          <p:cNvPr id="5" name="Shape 2"/>
          <p:cNvSpPr/>
          <p:nvPr/>
        </p:nvSpPr>
        <p:spPr>
          <a:xfrm>
            <a:off x="796290" y="1566505"/>
            <a:ext cx="7550587" cy="583168"/>
          </a:xfrm>
          <a:prstGeom prst="rect">
            <a:avLst/>
          </a:prstGeom>
          <a:solidFill>
            <a:srgbClr val="FFFFFF">
              <a:alpha val="4000"/>
            </a:srgbClr>
          </a:solidFill>
          <a:ln/>
        </p:spPr>
      </p:sp>
      <p:sp>
        <p:nvSpPr>
          <p:cNvPr id="6" name="Text 3"/>
          <p:cNvSpPr/>
          <p:nvPr/>
        </p:nvSpPr>
        <p:spPr>
          <a:xfrm>
            <a:off x="1000125" y="1695807"/>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Operating System</a:t>
            </a:r>
            <a:endParaRPr lang="en-US" sz="1550" dirty="0"/>
          </a:p>
        </p:txBody>
      </p:sp>
      <p:sp>
        <p:nvSpPr>
          <p:cNvPr id="7" name="Text 4"/>
          <p:cNvSpPr/>
          <p:nvPr/>
        </p:nvSpPr>
        <p:spPr>
          <a:xfrm>
            <a:off x="3520440" y="1695807"/>
            <a:ext cx="210335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Path to Add</a:t>
            </a:r>
            <a:endParaRPr lang="en-US" sz="1550" dirty="0"/>
          </a:p>
        </p:txBody>
      </p:sp>
      <p:sp>
        <p:nvSpPr>
          <p:cNvPr id="8" name="Text 5"/>
          <p:cNvSpPr/>
          <p:nvPr/>
        </p:nvSpPr>
        <p:spPr>
          <a:xfrm>
            <a:off x="6036945" y="1695807"/>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Configuration File</a:t>
            </a:r>
            <a:endParaRPr lang="en-US" sz="1550" dirty="0"/>
          </a:p>
        </p:txBody>
      </p:sp>
      <p:sp>
        <p:nvSpPr>
          <p:cNvPr id="9" name="Shape 6"/>
          <p:cNvSpPr/>
          <p:nvPr/>
        </p:nvSpPr>
        <p:spPr>
          <a:xfrm>
            <a:off x="796290" y="2149673"/>
            <a:ext cx="7550587" cy="1232297"/>
          </a:xfrm>
          <a:prstGeom prst="rect">
            <a:avLst/>
          </a:prstGeom>
          <a:solidFill>
            <a:srgbClr val="000000">
              <a:alpha val="4000"/>
            </a:srgbClr>
          </a:solidFill>
          <a:ln/>
        </p:spPr>
      </p:sp>
      <p:sp>
        <p:nvSpPr>
          <p:cNvPr id="10" name="Text 7"/>
          <p:cNvSpPr/>
          <p:nvPr/>
        </p:nvSpPr>
        <p:spPr>
          <a:xfrm>
            <a:off x="1000125" y="2278975"/>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Windows</a:t>
            </a:r>
            <a:endParaRPr lang="en-US" sz="1550" dirty="0"/>
          </a:p>
        </p:txBody>
      </p:sp>
      <p:sp>
        <p:nvSpPr>
          <p:cNvPr id="11" name="Text 8"/>
          <p:cNvSpPr/>
          <p:nvPr/>
        </p:nvSpPr>
        <p:spPr>
          <a:xfrm>
            <a:off x="3520440" y="2278975"/>
            <a:ext cx="2103358" cy="649129"/>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%ANDROID_HOME%\platform-tools</a:t>
            </a:r>
            <a:endParaRPr lang="en-US" sz="1550" dirty="0"/>
          </a:p>
        </p:txBody>
      </p:sp>
      <p:sp>
        <p:nvSpPr>
          <p:cNvPr id="12" name="Text 9"/>
          <p:cNvSpPr/>
          <p:nvPr/>
        </p:nvSpPr>
        <p:spPr>
          <a:xfrm>
            <a:off x="6036945" y="2278975"/>
            <a:ext cx="2107168"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System Properties &gt; Environment Variables</a:t>
            </a:r>
            <a:endParaRPr lang="en-US" sz="1550" dirty="0"/>
          </a:p>
        </p:txBody>
      </p:sp>
      <p:sp>
        <p:nvSpPr>
          <p:cNvPr id="13" name="Shape 10"/>
          <p:cNvSpPr/>
          <p:nvPr/>
        </p:nvSpPr>
        <p:spPr>
          <a:xfrm>
            <a:off x="796290" y="3381970"/>
            <a:ext cx="7550587" cy="907733"/>
          </a:xfrm>
          <a:prstGeom prst="rect">
            <a:avLst/>
          </a:prstGeom>
          <a:solidFill>
            <a:srgbClr val="FFFFFF">
              <a:alpha val="4000"/>
            </a:srgbClr>
          </a:solidFill>
          <a:ln/>
        </p:spPr>
      </p:sp>
      <p:sp>
        <p:nvSpPr>
          <p:cNvPr id="14" name="Text 11"/>
          <p:cNvSpPr/>
          <p:nvPr/>
        </p:nvSpPr>
        <p:spPr>
          <a:xfrm>
            <a:off x="1000125" y="3511272"/>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macOS</a:t>
            </a:r>
            <a:endParaRPr lang="en-US" sz="1550" dirty="0"/>
          </a:p>
        </p:txBody>
      </p:sp>
      <p:sp>
        <p:nvSpPr>
          <p:cNvPr id="15" name="Text 12"/>
          <p:cNvSpPr/>
          <p:nvPr/>
        </p:nvSpPr>
        <p:spPr>
          <a:xfrm>
            <a:off x="3520440" y="3511272"/>
            <a:ext cx="2103358" cy="649129"/>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$ANDROID_HOME/platform-tools</a:t>
            </a:r>
            <a:endParaRPr lang="en-US" sz="1550" dirty="0"/>
          </a:p>
        </p:txBody>
      </p:sp>
      <p:sp>
        <p:nvSpPr>
          <p:cNvPr id="16" name="Text 13"/>
          <p:cNvSpPr/>
          <p:nvPr/>
        </p:nvSpPr>
        <p:spPr>
          <a:xfrm>
            <a:off x="6036945" y="3511272"/>
            <a:ext cx="2107168" cy="649129"/>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~/.bash_profile or ~/.zshrc</a:t>
            </a:r>
            <a:endParaRPr lang="en-US" sz="1550" dirty="0"/>
          </a:p>
        </p:txBody>
      </p:sp>
      <p:sp>
        <p:nvSpPr>
          <p:cNvPr id="17" name="Shape 14"/>
          <p:cNvSpPr/>
          <p:nvPr/>
        </p:nvSpPr>
        <p:spPr>
          <a:xfrm>
            <a:off x="796290" y="4289703"/>
            <a:ext cx="7550587" cy="907733"/>
          </a:xfrm>
          <a:prstGeom prst="rect">
            <a:avLst/>
          </a:prstGeom>
          <a:solidFill>
            <a:srgbClr val="000000">
              <a:alpha val="4000"/>
            </a:srgbClr>
          </a:solidFill>
          <a:ln/>
        </p:spPr>
      </p:sp>
      <p:sp>
        <p:nvSpPr>
          <p:cNvPr id="18" name="Text 15"/>
          <p:cNvSpPr/>
          <p:nvPr/>
        </p:nvSpPr>
        <p:spPr>
          <a:xfrm>
            <a:off x="1000125" y="4419005"/>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Linux</a:t>
            </a:r>
            <a:endParaRPr lang="en-US" sz="1550" dirty="0"/>
          </a:p>
        </p:txBody>
      </p:sp>
      <p:sp>
        <p:nvSpPr>
          <p:cNvPr id="19" name="Text 16"/>
          <p:cNvSpPr/>
          <p:nvPr/>
        </p:nvSpPr>
        <p:spPr>
          <a:xfrm>
            <a:off x="3520440" y="4419005"/>
            <a:ext cx="2103358" cy="649129"/>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$ANDROID_HOME/platform-tools</a:t>
            </a:r>
            <a:endParaRPr lang="en-US" sz="1550" dirty="0"/>
          </a:p>
        </p:txBody>
      </p:sp>
      <p:sp>
        <p:nvSpPr>
          <p:cNvPr id="20" name="Text 17"/>
          <p:cNvSpPr/>
          <p:nvPr/>
        </p:nvSpPr>
        <p:spPr>
          <a:xfrm>
            <a:off x="6036945" y="4419005"/>
            <a:ext cx="2107168" cy="324564"/>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~/.bashrc or ~/.zshrc</a:t>
            </a:r>
            <a:endParaRPr lang="en-US" sz="1550" dirty="0"/>
          </a:p>
        </p:txBody>
      </p:sp>
      <p:sp>
        <p:nvSpPr>
          <p:cNvPr id="21" name="Text 18"/>
          <p:cNvSpPr/>
          <p:nvPr/>
        </p:nvSpPr>
        <p:spPr>
          <a:xfrm>
            <a:off x="788670" y="5433179"/>
            <a:ext cx="7566660"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After configuring these variables, restart your terminal or command prompt for the changes to take effect. This ensures that Android SDK tools like adb (Android Debug Bridge) are available from your command line.</a:t>
            </a:r>
            <a:endParaRPr lang="en-US" sz="1550" dirty="0"/>
          </a:p>
        </p:txBody>
      </p:sp>
      <p:sp>
        <p:nvSpPr>
          <p:cNvPr id="22" name="Text 19"/>
          <p:cNvSpPr/>
          <p:nvPr/>
        </p:nvSpPr>
        <p:spPr>
          <a:xfrm>
            <a:off x="788670" y="6634996"/>
            <a:ext cx="7566660"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Inter" pitchFamily="34" charset="0"/>
                <a:ea typeface="Inter" pitchFamily="34" charset="-122"/>
                <a:cs typeface="Inter" pitchFamily="34" charset="-120"/>
              </a:rPr>
              <a:t>To verify your PATH configuration, open a new terminal window and type "adb --version". You should see version information for the Android Debug Bridge if everything is set up correctly.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72966"/>
            <a:ext cx="5387102"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Introduction to Expo</a:t>
            </a:r>
            <a:endParaRPr lang="en-US" sz="4200" dirty="0"/>
          </a:p>
        </p:txBody>
      </p:sp>
      <p:sp>
        <p:nvSpPr>
          <p:cNvPr id="4" name="Shape 1"/>
          <p:cNvSpPr/>
          <p:nvPr/>
        </p:nvSpPr>
        <p:spPr>
          <a:xfrm>
            <a:off x="793790" y="1869519"/>
            <a:ext cx="3670578" cy="3325416"/>
          </a:xfrm>
          <a:prstGeom prst="roundRect">
            <a:avLst>
              <a:gd name="adj" fmla="val 2722"/>
            </a:avLst>
          </a:prstGeom>
          <a:solidFill>
            <a:srgbClr val="FBE1D0"/>
          </a:solidFill>
          <a:ln w="7620">
            <a:solidFill>
              <a:srgbClr val="E1C7B6"/>
            </a:solidFill>
            <a:prstDash val="solid"/>
          </a:ln>
        </p:spPr>
      </p:sp>
      <p:sp>
        <p:nvSpPr>
          <p:cNvPr id="5" name="Text 2"/>
          <p:cNvSpPr/>
          <p:nvPr/>
        </p:nvSpPr>
        <p:spPr>
          <a:xfrm>
            <a:off x="1016794" y="209252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What is Expo?</a:t>
            </a:r>
            <a:endParaRPr lang="en-US" sz="2100" dirty="0"/>
          </a:p>
        </p:txBody>
      </p:sp>
      <p:sp>
        <p:nvSpPr>
          <p:cNvPr id="6" name="Text 3"/>
          <p:cNvSpPr/>
          <p:nvPr/>
        </p:nvSpPr>
        <p:spPr>
          <a:xfrm>
            <a:off x="1016794" y="2558296"/>
            <a:ext cx="3224570" cy="241363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Expo is a framework and platform that helps you develop, build, deploy, and quickly iterate on React Native apps. It provides a set of tools and services that simplify the development process.</a:t>
            </a:r>
            <a:endParaRPr lang="en-US" sz="1650" dirty="0"/>
          </a:p>
        </p:txBody>
      </p:sp>
      <p:sp>
        <p:nvSpPr>
          <p:cNvPr id="7" name="Shape 4"/>
          <p:cNvSpPr/>
          <p:nvPr/>
        </p:nvSpPr>
        <p:spPr>
          <a:xfrm>
            <a:off x="4679752" y="1869519"/>
            <a:ext cx="3670578" cy="3325416"/>
          </a:xfrm>
          <a:prstGeom prst="roundRect">
            <a:avLst>
              <a:gd name="adj" fmla="val 2722"/>
            </a:avLst>
          </a:prstGeom>
          <a:solidFill>
            <a:srgbClr val="FBE1D0"/>
          </a:solidFill>
          <a:ln w="7620">
            <a:solidFill>
              <a:srgbClr val="E1C7B6"/>
            </a:solidFill>
            <a:prstDash val="solid"/>
          </a:ln>
        </p:spPr>
      </p:sp>
      <p:sp>
        <p:nvSpPr>
          <p:cNvPr id="8" name="Text 5"/>
          <p:cNvSpPr/>
          <p:nvPr/>
        </p:nvSpPr>
        <p:spPr>
          <a:xfrm>
            <a:off x="4902756" y="209252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Key Advantages</a:t>
            </a:r>
            <a:endParaRPr lang="en-US" sz="2100" dirty="0"/>
          </a:p>
        </p:txBody>
      </p:sp>
      <p:sp>
        <p:nvSpPr>
          <p:cNvPr id="9" name="Text 6"/>
          <p:cNvSpPr/>
          <p:nvPr/>
        </p:nvSpPr>
        <p:spPr>
          <a:xfrm>
            <a:off x="4902756" y="2558296"/>
            <a:ext cx="3224570" cy="206883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Expo eliminates the need to write native code or directly interact with Android Studio or Xcode, making it ideal for beginners and rapid prototyping.</a:t>
            </a:r>
            <a:endParaRPr lang="en-US" sz="1650" dirty="0"/>
          </a:p>
        </p:txBody>
      </p:sp>
      <p:sp>
        <p:nvSpPr>
          <p:cNvPr id="10" name="Shape 7"/>
          <p:cNvSpPr/>
          <p:nvPr/>
        </p:nvSpPr>
        <p:spPr>
          <a:xfrm>
            <a:off x="793790" y="5410319"/>
            <a:ext cx="7556421" cy="1946196"/>
          </a:xfrm>
          <a:prstGeom prst="roundRect">
            <a:avLst>
              <a:gd name="adj" fmla="val 4650"/>
            </a:avLst>
          </a:prstGeom>
          <a:solidFill>
            <a:srgbClr val="FBE1D0"/>
          </a:solidFill>
          <a:ln w="7620">
            <a:solidFill>
              <a:srgbClr val="E1C7B6"/>
            </a:solidFill>
            <a:prstDash val="solid"/>
          </a:ln>
        </p:spPr>
      </p:sp>
      <p:sp>
        <p:nvSpPr>
          <p:cNvPr id="11" name="Text 8"/>
          <p:cNvSpPr/>
          <p:nvPr/>
        </p:nvSpPr>
        <p:spPr>
          <a:xfrm>
            <a:off x="1016794" y="563332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Limitations</a:t>
            </a:r>
            <a:endParaRPr lang="en-US" sz="2100" dirty="0"/>
          </a:p>
        </p:txBody>
      </p:sp>
      <p:sp>
        <p:nvSpPr>
          <p:cNvPr id="12" name="Text 9"/>
          <p:cNvSpPr/>
          <p:nvPr/>
        </p:nvSpPr>
        <p:spPr>
          <a:xfrm>
            <a:off x="1016794" y="6099096"/>
            <a:ext cx="7110412"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While powerful, Expo has limitations with certain native modules. Complex apps might eventually need to "eject" to the standard React Native workflow.</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26456"/>
          </a:xfrm>
          <a:prstGeom prst="rect">
            <a:avLst/>
          </a:prstGeom>
        </p:spPr>
      </p:pic>
      <p:sp>
        <p:nvSpPr>
          <p:cNvPr id="3" name="Text 0"/>
          <p:cNvSpPr/>
          <p:nvPr/>
        </p:nvSpPr>
        <p:spPr>
          <a:xfrm>
            <a:off x="793790" y="2913459"/>
            <a:ext cx="4252913"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Expo CLI Installation</a:t>
            </a:r>
            <a:endParaRPr lang="en-US" sz="3300" dirty="0"/>
          </a:p>
        </p:txBody>
      </p:sp>
      <p:sp>
        <p:nvSpPr>
          <p:cNvPr id="4" name="Shape 1"/>
          <p:cNvSpPr/>
          <p:nvPr/>
        </p:nvSpPr>
        <p:spPr>
          <a:xfrm>
            <a:off x="7303770" y="3700224"/>
            <a:ext cx="22860" cy="3742253"/>
          </a:xfrm>
          <a:prstGeom prst="roundRect">
            <a:avLst>
              <a:gd name="adj" fmla="val 312558"/>
            </a:avLst>
          </a:prstGeom>
          <a:solidFill>
            <a:srgbClr val="E1C7B6"/>
          </a:solidFill>
          <a:ln/>
        </p:spPr>
      </p:sp>
      <p:sp>
        <p:nvSpPr>
          <p:cNvPr id="5" name="Shape 2"/>
          <p:cNvSpPr/>
          <p:nvPr/>
        </p:nvSpPr>
        <p:spPr>
          <a:xfrm>
            <a:off x="6636425" y="4071461"/>
            <a:ext cx="510302" cy="22860"/>
          </a:xfrm>
          <a:prstGeom prst="roundRect">
            <a:avLst>
              <a:gd name="adj" fmla="val 312558"/>
            </a:avLst>
          </a:prstGeom>
          <a:solidFill>
            <a:srgbClr val="E1C7B6"/>
          </a:solidFill>
          <a:ln/>
        </p:spPr>
      </p:sp>
      <p:sp>
        <p:nvSpPr>
          <p:cNvPr id="6" name="Shape 3"/>
          <p:cNvSpPr/>
          <p:nvPr/>
        </p:nvSpPr>
        <p:spPr>
          <a:xfrm>
            <a:off x="7123867" y="3891558"/>
            <a:ext cx="382667" cy="382667"/>
          </a:xfrm>
          <a:prstGeom prst="roundRect">
            <a:avLst>
              <a:gd name="adj" fmla="val 18672"/>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7187625" y="3923407"/>
            <a:ext cx="255151" cy="318968"/>
          </a:xfrm>
          <a:prstGeom prst="rect">
            <a:avLst/>
          </a:prstGeom>
        </p:spPr>
      </p:pic>
      <p:sp>
        <p:nvSpPr>
          <p:cNvPr id="8" name="Text 4"/>
          <p:cNvSpPr/>
          <p:nvPr/>
        </p:nvSpPr>
        <p:spPr>
          <a:xfrm>
            <a:off x="4338161" y="3870246"/>
            <a:ext cx="2126456" cy="265747"/>
          </a:xfrm>
          <a:prstGeom prst="rect">
            <a:avLst/>
          </a:prstGeom>
          <a:noFill/>
          <a:ln/>
        </p:spPr>
        <p:txBody>
          <a:bodyPr wrap="none" lIns="0" tIns="0" rIns="0" bIns="0" rtlCol="0" anchor="t"/>
          <a:lstStyle/>
          <a:p>
            <a:pPr algn="r"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Install Command</a:t>
            </a:r>
            <a:endParaRPr lang="en-US" sz="1650" dirty="0"/>
          </a:p>
        </p:txBody>
      </p:sp>
      <p:sp>
        <p:nvSpPr>
          <p:cNvPr id="9" name="Text 5"/>
          <p:cNvSpPr/>
          <p:nvPr/>
        </p:nvSpPr>
        <p:spPr>
          <a:xfrm>
            <a:off x="793790" y="4238030"/>
            <a:ext cx="5670828" cy="272177"/>
          </a:xfrm>
          <a:prstGeom prst="rect">
            <a:avLst/>
          </a:prstGeom>
          <a:noFill/>
          <a:ln/>
        </p:spPr>
        <p:txBody>
          <a:bodyPr wrap="none" lIns="0" tIns="0" rIns="0" bIns="0" rtlCol="0" anchor="t"/>
          <a:lstStyle/>
          <a:p>
            <a:pPr algn="r" indent="0" marL="0">
              <a:lnSpc>
                <a:spcPts val="2100"/>
              </a:lnSpc>
              <a:buNone/>
            </a:pPr>
            <a:r>
              <a:rPr lang="en-US" sz="1300" dirty="0">
                <a:solidFill>
                  <a:srgbClr val="000000"/>
                </a:solidFill>
                <a:latin typeface="Inter" pitchFamily="34" charset="0"/>
                <a:ea typeface="Inter" pitchFamily="34" charset="-122"/>
                <a:cs typeface="Inter" pitchFamily="34" charset="-120"/>
              </a:rPr>
              <a:t>Open your terminal and run: npm install -g expo-cli</a:t>
            </a:r>
            <a:endParaRPr lang="en-US" sz="1300" dirty="0"/>
          </a:p>
        </p:txBody>
      </p:sp>
      <p:sp>
        <p:nvSpPr>
          <p:cNvPr id="10" name="Shape 6"/>
          <p:cNvSpPr/>
          <p:nvPr/>
        </p:nvSpPr>
        <p:spPr>
          <a:xfrm>
            <a:off x="7483673" y="4921925"/>
            <a:ext cx="510302" cy="22860"/>
          </a:xfrm>
          <a:prstGeom prst="roundRect">
            <a:avLst>
              <a:gd name="adj" fmla="val 312558"/>
            </a:avLst>
          </a:prstGeom>
          <a:solidFill>
            <a:srgbClr val="E1C7B6"/>
          </a:solidFill>
          <a:ln/>
        </p:spPr>
      </p:sp>
      <p:sp>
        <p:nvSpPr>
          <p:cNvPr id="11" name="Shape 7"/>
          <p:cNvSpPr/>
          <p:nvPr/>
        </p:nvSpPr>
        <p:spPr>
          <a:xfrm>
            <a:off x="7123867" y="4742021"/>
            <a:ext cx="382667" cy="382667"/>
          </a:xfrm>
          <a:prstGeom prst="roundRect">
            <a:avLst>
              <a:gd name="adj" fmla="val 18672"/>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7187625" y="4773870"/>
            <a:ext cx="255151" cy="318968"/>
          </a:xfrm>
          <a:prstGeom prst="rect">
            <a:avLst/>
          </a:prstGeom>
        </p:spPr>
      </p:pic>
      <p:sp>
        <p:nvSpPr>
          <p:cNvPr id="13" name="Text 8"/>
          <p:cNvSpPr/>
          <p:nvPr/>
        </p:nvSpPr>
        <p:spPr>
          <a:xfrm>
            <a:off x="8165783" y="4720709"/>
            <a:ext cx="2187059"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Create Expo Account</a:t>
            </a:r>
            <a:endParaRPr lang="en-US" sz="1650" dirty="0"/>
          </a:p>
        </p:txBody>
      </p:sp>
      <p:sp>
        <p:nvSpPr>
          <p:cNvPr id="14" name="Text 9"/>
          <p:cNvSpPr/>
          <p:nvPr/>
        </p:nvSpPr>
        <p:spPr>
          <a:xfrm>
            <a:off x="8165783" y="5088493"/>
            <a:ext cx="5670828"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Visit expo.dev to create an account, then run: expo login</a:t>
            </a:r>
            <a:endParaRPr lang="en-US" sz="1300" dirty="0"/>
          </a:p>
        </p:txBody>
      </p:sp>
      <p:sp>
        <p:nvSpPr>
          <p:cNvPr id="15" name="Shape 10"/>
          <p:cNvSpPr/>
          <p:nvPr/>
        </p:nvSpPr>
        <p:spPr>
          <a:xfrm>
            <a:off x="6636425" y="5687378"/>
            <a:ext cx="510302" cy="22860"/>
          </a:xfrm>
          <a:prstGeom prst="roundRect">
            <a:avLst>
              <a:gd name="adj" fmla="val 312558"/>
            </a:avLst>
          </a:prstGeom>
          <a:solidFill>
            <a:srgbClr val="E1C7B6"/>
          </a:solidFill>
          <a:ln/>
        </p:spPr>
      </p:sp>
      <p:sp>
        <p:nvSpPr>
          <p:cNvPr id="16" name="Shape 11"/>
          <p:cNvSpPr/>
          <p:nvPr/>
        </p:nvSpPr>
        <p:spPr>
          <a:xfrm>
            <a:off x="7123867" y="5507474"/>
            <a:ext cx="382667" cy="382667"/>
          </a:xfrm>
          <a:prstGeom prst="roundRect">
            <a:avLst>
              <a:gd name="adj" fmla="val 18672"/>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7187625" y="5539323"/>
            <a:ext cx="255151" cy="318968"/>
          </a:xfrm>
          <a:prstGeom prst="rect">
            <a:avLst/>
          </a:prstGeom>
        </p:spPr>
      </p:pic>
      <p:sp>
        <p:nvSpPr>
          <p:cNvPr id="18" name="Text 12"/>
          <p:cNvSpPr/>
          <p:nvPr/>
        </p:nvSpPr>
        <p:spPr>
          <a:xfrm>
            <a:off x="4338161" y="5486162"/>
            <a:ext cx="2126456" cy="265747"/>
          </a:xfrm>
          <a:prstGeom prst="rect">
            <a:avLst/>
          </a:prstGeom>
          <a:noFill/>
          <a:ln/>
        </p:spPr>
        <p:txBody>
          <a:bodyPr wrap="none" lIns="0" tIns="0" rIns="0" bIns="0" rtlCol="0" anchor="t"/>
          <a:lstStyle/>
          <a:p>
            <a:pPr algn="r"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Create First Project</a:t>
            </a:r>
            <a:endParaRPr lang="en-US" sz="1650" dirty="0"/>
          </a:p>
        </p:txBody>
      </p:sp>
      <p:sp>
        <p:nvSpPr>
          <p:cNvPr id="19" name="Text 13"/>
          <p:cNvSpPr/>
          <p:nvPr/>
        </p:nvSpPr>
        <p:spPr>
          <a:xfrm>
            <a:off x="793790" y="5853946"/>
            <a:ext cx="5670828" cy="272177"/>
          </a:xfrm>
          <a:prstGeom prst="rect">
            <a:avLst/>
          </a:prstGeom>
          <a:noFill/>
          <a:ln/>
        </p:spPr>
        <p:txBody>
          <a:bodyPr wrap="none" lIns="0" tIns="0" rIns="0" bIns="0" rtlCol="0" anchor="t"/>
          <a:lstStyle/>
          <a:p>
            <a:pPr algn="r" indent="0" marL="0">
              <a:lnSpc>
                <a:spcPts val="2100"/>
              </a:lnSpc>
              <a:buNone/>
            </a:pPr>
            <a:r>
              <a:rPr lang="en-US" sz="1300" dirty="0">
                <a:solidFill>
                  <a:srgbClr val="000000"/>
                </a:solidFill>
                <a:latin typeface="Inter" pitchFamily="34" charset="0"/>
                <a:ea typeface="Inter" pitchFamily="34" charset="-122"/>
                <a:cs typeface="Inter" pitchFamily="34" charset="-120"/>
              </a:rPr>
              <a:t>Run: expo init MyFirstProject</a:t>
            </a:r>
            <a:endParaRPr lang="en-US" sz="1300" dirty="0"/>
          </a:p>
        </p:txBody>
      </p:sp>
      <p:sp>
        <p:nvSpPr>
          <p:cNvPr id="20" name="Shape 14"/>
          <p:cNvSpPr/>
          <p:nvPr/>
        </p:nvSpPr>
        <p:spPr>
          <a:xfrm>
            <a:off x="7483673" y="6452830"/>
            <a:ext cx="510302" cy="22860"/>
          </a:xfrm>
          <a:prstGeom prst="roundRect">
            <a:avLst>
              <a:gd name="adj" fmla="val 312558"/>
            </a:avLst>
          </a:prstGeom>
          <a:solidFill>
            <a:srgbClr val="E1C7B6"/>
          </a:solidFill>
          <a:ln/>
        </p:spPr>
      </p:sp>
      <p:sp>
        <p:nvSpPr>
          <p:cNvPr id="21" name="Shape 15"/>
          <p:cNvSpPr/>
          <p:nvPr/>
        </p:nvSpPr>
        <p:spPr>
          <a:xfrm>
            <a:off x="7123867" y="6272927"/>
            <a:ext cx="382667" cy="382667"/>
          </a:xfrm>
          <a:prstGeom prst="roundRect">
            <a:avLst>
              <a:gd name="adj" fmla="val 18672"/>
            </a:avLst>
          </a:prstGeom>
          <a:solidFill>
            <a:srgbClr val="FBE1D0"/>
          </a:solidFill>
          <a:ln w="7620">
            <a:solidFill>
              <a:srgbClr val="E1C7B6"/>
            </a:solidFill>
            <a:prstDash val="solid"/>
          </a:ln>
        </p:spPr>
      </p:sp>
      <p:pic>
        <p:nvPicPr>
          <p:cNvPr id="22" name="Image 4" descr="preencoded.png">    </p:cNvPr>
          <p:cNvPicPr>
            <a:picLocks noChangeAspect="1"/>
          </p:cNvPicPr>
          <p:nvPr/>
        </p:nvPicPr>
        <p:blipFill>
          <a:blip r:embed="rId5"/>
          <a:stretch>
            <a:fillRect/>
          </a:stretch>
        </p:blipFill>
        <p:spPr>
          <a:xfrm>
            <a:off x="7187625" y="6304776"/>
            <a:ext cx="255151" cy="318968"/>
          </a:xfrm>
          <a:prstGeom prst="rect">
            <a:avLst/>
          </a:prstGeom>
        </p:spPr>
      </p:pic>
      <p:sp>
        <p:nvSpPr>
          <p:cNvPr id="23" name="Text 16"/>
          <p:cNvSpPr/>
          <p:nvPr/>
        </p:nvSpPr>
        <p:spPr>
          <a:xfrm>
            <a:off x="8165783" y="6251615"/>
            <a:ext cx="2682121"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Start Development Server</a:t>
            </a:r>
            <a:endParaRPr lang="en-US" sz="1650" dirty="0"/>
          </a:p>
        </p:txBody>
      </p:sp>
      <p:sp>
        <p:nvSpPr>
          <p:cNvPr id="24" name="Text 17"/>
          <p:cNvSpPr/>
          <p:nvPr/>
        </p:nvSpPr>
        <p:spPr>
          <a:xfrm>
            <a:off x="8165783" y="6619399"/>
            <a:ext cx="5670828"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Navigate to project folder and run: expo start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2025-04-21T01:12:29Z</dcterms:created>
  <dcterms:modified xsi:type="dcterms:W3CDTF">2025-04-21T01:12:29Z</dcterms:modified>
</cp:coreProperties>
</file>